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447" r:id="rId3"/>
    <p:sldId id="446" r:id="rId4"/>
    <p:sldId id="430" r:id="rId5"/>
    <p:sldId id="434" r:id="rId6"/>
    <p:sldId id="369" r:id="rId7"/>
    <p:sldId id="370" r:id="rId8"/>
    <p:sldId id="294" r:id="rId9"/>
    <p:sldId id="296" r:id="rId10"/>
    <p:sldId id="303" r:id="rId11"/>
    <p:sldId id="432" r:id="rId12"/>
    <p:sldId id="445" r:id="rId13"/>
    <p:sldId id="461" r:id="rId14"/>
    <p:sldId id="473" r:id="rId15"/>
    <p:sldId id="474" r:id="rId16"/>
    <p:sldId id="475" r:id="rId17"/>
    <p:sldId id="476" r:id="rId18"/>
    <p:sldId id="454" r:id="rId19"/>
    <p:sldId id="467" r:id="rId20"/>
    <p:sldId id="262" r:id="rId21"/>
    <p:sldId id="261" r:id="rId22"/>
    <p:sldId id="458" r:id="rId23"/>
    <p:sldId id="466" r:id="rId24"/>
    <p:sldId id="263" r:id="rId25"/>
    <p:sldId id="271" r:id="rId26"/>
    <p:sldId id="452" r:id="rId27"/>
    <p:sldId id="457" r:id="rId28"/>
    <p:sldId id="456" r:id="rId29"/>
    <p:sldId id="453" r:id="rId30"/>
    <p:sldId id="273" r:id="rId31"/>
    <p:sldId id="441" r:id="rId32"/>
    <p:sldId id="462" r:id="rId33"/>
    <p:sldId id="459" r:id="rId34"/>
    <p:sldId id="460" r:id="rId35"/>
    <p:sldId id="465" r:id="rId36"/>
    <p:sldId id="463" r:id="rId37"/>
    <p:sldId id="464" r:id="rId38"/>
    <p:sldId id="468" r:id="rId39"/>
    <p:sldId id="342" r:id="rId40"/>
    <p:sldId id="443" r:id="rId41"/>
    <p:sldId id="439" r:id="rId42"/>
    <p:sldId id="323" r:id="rId43"/>
    <p:sldId id="325" r:id="rId45"/>
    <p:sldId id="326" r:id="rId46"/>
    <p:sldId id="324" r:id="rId47"/>
    <p:sldId id="327" r:id="rId48"/>
    <p:sldId id="328" r:id="rId49"/>
    <p:sldId id="329" r:id="rId50"/>
    <p:sldId id="330" r:id="rId51"/>
    <p:sldId id="332" r:id="rId52"/>
    <p:sldId id="344" r:id="rId53"/>
    <p:sldId id="345" r:id="rId54"/>
    <p:sldId id="348" r:id="rId55"/>
    <p:sldId id="349" r:id="rId56"/>
    <p:sldId id="449" r:id="rId57"/>
    <p:sldId id="448" r:id="rId58"/>
    <p:sldId id="450" r:id="rId59"/>
  </p:sldIdLst>
  <p:sldSz cx="9145905" cy="6840855"/>
  <p:notesSz cx="6873875" cy="1006348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00"/>
    <a:srgbClr val="0066CC"/>
    <a:srgbClr val="0099FF"/>
    <a:srgbClr val="000099"/>
    <a:srgbClr val="0066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948" y="-96"/>
      </p:cViewPr>
      <p:guideLst>
        <p:guide orient="horz" pos="215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</a:ln>
        </p:spPr>
        <p:txBody>
          <a:bodyPr lIns="96747" tIns="48374" rIns="96747" bIns="48374"/>
          <a:p>
            <a:pPr lvl="0" defTabSz="967105"/>
            <a:endParaRPr lang="zh-CN" altLang="en-US" sz="1300" b="0" dirty="0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</a:ln>
        </p:spPr>
        <p:txBody>
          <a:bodyPr lIns="96747" tIns="48374" rIns="96747" bIns="48374"/>
          <a:p>
            <a:pPr lvl="0" algn="r" defTabSz="967105"/>
            <a:endParaRPr lang="zh-CN" altLang="en-US" sz="1300" b="0" dirty="0"/>
          </a:p>
        </p:txBody>
      </p:sp>
      <p:sp>
        <p:nvSpPr>
          <p:cNvPr id="3076" name="幻灯片图像占位符 3075"/>
          <p:cNvSpPr>
            <a:spLocks noGrp="1" noRot="1"/>
          </p:cNvSpPr>
          <p:nvPr>
            <p:ph type="sldImg" idx="2"/>
          </p:nvPr>
        </p:nvSpPr>
        <p:spPr>
          <a:xfrm>
            <a:off x="912813" y="754063"/>
            <a:ext cx="5048250" cy="37750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  <a:noFill/>
          <a:ln w="9525">
            <a:noFill/>
          </a:ln>
        </p:spPr>
        <p:txBody>
          <a:bodyPr lIns="96747" tIns="48374" rIns="96747" bIns="48374"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</a:ln>
        </p:spPr>
        <p:txBody>
          <a:bodyPr lIns="96747" tIns="48374" rIns="96747" bIns="48374" anchor="b"/>
          <a:p>
            <a:pPr lvl="0" defTabSz="967105"/>
            <a:r>
              <a:rPr lang="zh-CN" altLang="en-US" sz="1300" b="0" dirty="0"/>
              <a:t>TIANHAI   ELECTRIC   CO. ,   LTD</a:t>
            </a:r>
            <a:endParaRPr lang="zh-CN" altLang="en-US" sz="1300" b="0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</a:ln>
        </p:spPr>
        <p:txBody>
          <a:bodyPr lIns="96747" tIns="48374" rIns="96747" bIns="48374" anchor="b"/>
          <a:p>
            <a:pPr lvl="0" algn="r" defTabSz="967105"/>
            <a:fld id="{9A0DB2DC-4C9A-4742-B13C-FB6460FD3503}" type="slidenum">
              <a:rPr lang="zh-CN" altLang="en-US" sz="1300" b="0" dirty="0"/>
            </a:fld>
            <a:endParaRPr lang="zh-CN" altLang="en-US" sz="13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幻灯片图像占位符 5632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 noRot="1"/>
          </p:cNvSpPr>
          <p:nvPr>
            <p:ph type="body" idx="1"/>
          </p:nvPr>
        </p:nvSpPr>
        <p:spPr/>
        <p:txBody>
          <a:bodyPr lIns="96747" tIns="48374" rIns="96747" bIns="48374" anchor="ctr"/>
          <a:p>
            <a:pPr lvl="0"/>
            <a:r>
              <a:rPr lang="zh-CN" altLang="en-US"/>
              <a:t>标题是不是按端子压接、防水栓端子压接、</a:t>
            </a:r>
            <a:r>
              <a:rPr lang="en-US" altLang="zh-CN"/>
              <a:t>U</a:t>
            </a:r>
            <a:r>
              <a:rPr lang="zh-CN" altLang="en-US"/>
              <a:t>型端子压接三个来分类的？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幻灯片图像占位符 60417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 noRot="1"/>
          </p:cNvSpPr>
          <p:nvPr>
            <p:ph type="body" idx="1"/>
          </p:nvPr>
        </p:nvSpPr>
        <p:spPr/>
        <p:txBody>
          <a:bodyPr lIns="96747" tIns="48374" rIns="96747" bIns="48374" anchor="ctr"/>
          <a:p>
            <a:pPr lvl="0"/>
            <a:r>
              <a:rPr lang="zh-CN" altLang="en-US"/>
              <a:t>用不用注明是防水栓压接</a:t>
            </a:r>
            <a:r>
              <a:rPr lang="en-US" altLang="zh-CN"/>
              <a:t>?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圆角矩形 2049"/>
          <p:cNvSpPr/>
          <p:nvPr/>
        </p:nvSpPr>
        <p:spPr>
          <a:xfrm>
            <a:off x="609600" y="2065338"/>
            <a:ext cx="7392988" cy="3343275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609600" y="925513"/>
            <a:ext cx="7391400" cy="987425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副标题 2051"/>
          <p:cNvSpPr>
            <a:spLocks noGrp="1"/>
          </p:cNvSpPr>
          <p:nvPr>
            <p:ph type="subTitle" idx="1" hasCustomPrompt="1"/>
          </p:nvPr>
        </p:nvSpPr>
        <p:spPr>
          <a:xfrm>
            <a:off x="2262188" y="3476625"/>
            <a:ext cx="6630987" cy="1671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3600"/>
            </a:lvl1pPr>
            <a:lvl2pPr marL="457200" lvl="1" indent="0" algn="ctr">
              <a:buNone/>
              <a:defRPr sz="3600"/>
            </a:lvl2pPr>
            <a:lvl3pPr marL="914400" lvl="2" indent="0" algn="ctr">
              <a:buNone/>
              <a:defRPr sz="3600"/>
            </a:lvl3pPr>
            <a:lvl4pPr marL="1371600" lvl="3" indent="0" algn="ctr">
              <a:buNone/>
              <a:defRPr sz="3600"/>
            </a:lvl4pPr>
            <a:lvl5pPr marL="1828800" lvl="4" indent="0" algn="ctr">
              <a:buNone/>
              <a:defRPr sz="3600"/>
            </a:lvl5pPr>
          </a:lstStyle>
          <a:p>
            <a:pPr lvl="0"/>
            <a:r>
              <a:rPr lang="zh-CN" altLang="en-US"/>
              <a:t>        线束工程部</a:t>
            </a:r>
            <a:endParaRPr lang="zh-CN" altLang="en-US"/>
          </a:p>
          <a:p>
            <a:pPr lvl="0"/>
            <a:r>
              <a:rPr lang="zh-CN" altLang="en-US"/>
              <a:t>河南天海电器有限公司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32525"/>
            <a:ext cx="2133600" cy="469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/>
            </a:lvl1pPr>
          </a:lstStyle>
          <a:p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37288"/>
            <a:ext cx="2897188" cy="4556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b="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4788" y="6232525"/>
            <a:ext cx="2133600" cy="469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b="0">
                <a:latin typeface="Arial Black" panose="020B0A0402010202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056" name="组合 2055"/>
          <p:cNvGrpSpPr/>
          <p:nvPr userDrawn="1"/>
        </p:nvGrpSpPr>
        <p:grpSpPr>
          <a:xfrm>
            <a:off x="252413" y="1676400"/>
            <a:ext cx="8283575" cy="1528763"/>
            <a:chOff x="0" y="0"/>
            <a:chExt cx="5218" cy="963"/>
          </a:xfrm>
        </p:grpSpPr>
        <p:sp>
          <p:nvSpPr>
            <p:cNvPr id="2057" name="任意多边形 2056"/>
            <p:cNvSpPr/>
            <p:nvPr/>
          </p:nvSpPr>
          <p:spPr>
            <a:xfrm>
              <a:off x="1713" y="0"/>
              <a:ext cx="3505" cy="963"/>
            </a:xfrm>
            <a:custGeom>
              <a:avLst/>
              <a:gdLst>
                <a:gd name="A1" fmla="val 0"/>
                <a:gd name="A3" fmla="val 0"/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xL" fmla="*/ 0 w 1000"/>
                <a:gd name="txT" fmla="*/ 0 h 1000"/>
              </a:gdLst>
              <a:ahLst/>
              <a:cxnLst/>
              <a:rect l="txL" t="txT" r="G4" b="G1"/>
              <a:pathLst>
                <a:path w="1000" h="1000">
                  <a:moveTo>
                    <a:pt x="0" y="0"/>
                  </a:moveTo>
                  <a:lnTo>
                    <a:pt x="500" y="0"/>
                  </a:lnTo>
                  <a:arcTo wR="500" hR="500" stAng="-5400000" swAng="10800000"/>
                  <a:lnTo>
                    <a:pt x="0" y="1000"/>
                  </a:lnTo>
                  <a:close/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6471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shade val="76471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pPr lvl="0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" name="任意多边形 2057"/>
            <p:cNvSpPr/>
            <p:nvPr userDrawn="1"/>
          </p:nvSpPr>
          <p:spPr>
            <a:xfrm rot="10800000">
              <a:off x="0" y="2"/>
              <a:ext cx="4176" cy="960"/>
            </a:xfrm>
            <a:custGeom>
              <a:avLst/>
              <a:gdLst>
                <a:gd name="A1" fmla="val 0"/>
                <a:gd name="A3" fmla="val 0"/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xL" fmla="*/ 0 w 1000"/>
                <a:gd name="txT" fmla="*/ 0 h 1000"/>
              </a:gdLst>
              <a:ahLst/>
              <a:cxnLst/>
              <a:rect l="txL" t="txT" r="G4" b="G1"/>
              <a:pathLst>
                <a:path w="1000" h="1000">
                  <a:moveTo>
                    <a:pt x="0" y="0"/>
                  </a:moveTo>
                  <a:lnTo>
                    <a:pt x="500" y="0"/>
                  </a:lnTo>
                  <a:arcTo wR="500" hR="500" stAng="-5400000" swAng="10800000"/>
                  <a:lnTo>
                    <a:pt x="0" y="1000"/>
                  </a:lnTo>
                  <a:close/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6471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shade val="76471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10800000"/>
            <a:p>
              <a:pPr lvl="0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" name="直接连接符 2058"/>
            <p:cNvSpPr/>
            <p:nvPr userDrawn="1"/>
          </p:nvSpPr>
          <p:spPr>
            <a:xfrm>
              <a:off x="273" y="720"/>
              <a:ext cx="4704" cy="0"/>
            </a:xfrm>
            <a:prstGeom prst="line">
              <a:avLst/>
            </a:prstGeom>
            <a:ln w="508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0" name="直接连接符 2059"/>
            <p:cNvSpPr/>
            <p:nvPr userDrawn="1"/>
          </p:nvSpPr>
          <p:spPr>
            <a:xfrm>
              <a:off x="657" y="864"/>
              <a:ext cx="3888" cy="0"/>
            </a:xfrm>
            <a:prstGeom prst="line">
              <a:avLst/>
            </a:prstGeom>
            <a:ln w="508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1" name="文本框 2060"/>
            <p:cNvSpPr txBox="1"/>
            <p:nvPr userDrawn="1"/>
          </p:nvSpPr>
          <p:spPr>
            <a:xfrm>
              <a:off x="1179" y="191"/>
              <a:ext cx="3357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</a:pPr>
              <a:r>
                <a:rPr lang="zh-CN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线束加工内部培训教材</a:t>
              </a:r>
              <a:endParaRPr lang="zh-CN" altLang="en-US" sz="3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7007" y="155575"/>
            <a:ext cx="2008981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0063" y="155575"/>
            <a:ext cx="5910481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81" y="1821061"/>
            <a:ext cx="3887010" cy="4340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0114" y="1821061"/>
            <a:ext cx="3887010" cy="20934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30114" y="4066508"/>
            <a:ext cx="3887010" cy="2095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81" y="1821061"/>
            <a:ext cx="3887010" cy="4340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114" y="1821061"/>
            <a:ext cx="3887010" cy="4340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81" y="1821061"/>
            <a:ext cx="3887010" cy="43404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30114" y="1821061"/>
            <a:ext cx="3887010" cy="43404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781" y="1821061"/>
            <a:ext cx="3887010" cy="20934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0114" y="1821061"/>
            <a:ext cx="3887010" cy="20934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781" y="4066508"/>
            <a:ext cx="3887010" cy="2095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30114" y="4066508"/>
            <a:ext cx="3887010" cy="2095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17" y="1705464"/>
            <a:ext cx="7888343" cy="284560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4017" y="4577989"/>
            <a:ext cx="7888343" cy="14964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595438"/>
            <a:ext cx="3883930" cy="4408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058" y="1595438"/>
            <a:ext cx="3883930" cy="4408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72" y="364212"/>
            <a:ext cx="7888343" cy="132224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266" y="1773992"/>
            <a:ext cx="3655942" cy="82185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5135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266" y="2658716"/>
            <a:ext cx="3655942" cy="3515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3681" y="1773992"/>
            <a:ext cx="3673947" cy="82185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5135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3681" y="2658716"/>
            <a:ext cx="3673947" cy="3515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72" y="456057"/>
            <a:ext cx="2949792" cy="1596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201" y="984956"/>
            <a:ext cx="4630114" cy="486144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72" y="2052257"/>
            <a:ext cx="2949792" cy="38020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72" y="456057"/>
            <a:ext cx="3124663" cy="1596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201" y="456058"/>
            <a:ext cx="4630114" cy="53903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72" y="2052257"/>
            <a:ext cx="3124663" cy="3802059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5135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/>
          <p:nvPr/>
        </p:nvSpPr>
        <p:spPr>
          <a:xfrm>
            <a:off x="379413" y="533400"/>
            <a:ext cx="8307387" cy="5700713"/>
          </a:xfrm>
          <a:prstGeom prst="roundRect">
            <a:avLst>
              <a:gd name="adj" fmla="val 13727"/>
            </a:avLst>
          </a:prstGeom>
          <a:noFill/>
          <a:ln w="50800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任意多边形 1026"/>
          <p:cNvSpPr/>
          <p:nvPr/>
        </p:nvSpPr>
        <p:spPr>
          <a:xfrm>
            <a:off x="0" y="228600"/>
            <a:ext cx="8535988" cy="914400"/>
          </a:xfrm>
          <a:custGeom>
            <a:avLst/>
            <a:gdLst>
              <a:gd name="A1" fmla="val 0"/>
              <a:gd name="A3" fmla="val 0"/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xL" fmla="*/ 0 w 1000"/>
              <a:gd name="txT" fmla="*/ 0 h 1000"/>
            </a:gdLst>
            <a:ahLst/>
            <a:cxnLst/>
            <a:rect l="txL" t="txT" r="G4" b="G1"/>
            <a:pathLst>
              <a:path w="1000" h="1000">
                <a:moveTo>
                  <a:pt x="0" y="0"/>
                </a:moveTo>
                <a:lnTo>
                  <a:pt x="500" y="0"/>
                </a:lnTo>
                <a:arcTo wR="500" hR="500" stAng="-5400000" swAng="10800000"/>
                <a:lnTo>
                  <a:pt x="0" y="100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0099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lvl="0"/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直接连接符 1027"/>
          <p:cNvSpPr/>
          <p:nvPr/>
        </p:nvSpPr>
        <p:spPr>
          <a:xfrm>
            <a:off x="0" y="990600"/>
            <a:ext cx="80772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" name="标题 1028"/>
          <p:cNvSpPr>
            <a:spLocks noGrp="1"/>
          </p:cNvSpPr>
          <p:nvPr>
            <p:ph type="title"/>
          </p:nvPr>
        </p:nvSpPr>
        <p:spPr>
          <a:xfrm>
            <a:off x="500063" y="155575"/>
            <a:ext cx="8034337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文本占位符 1029"/>
          <p:cNvSpPr>
            <a:spLocks noGrp="1"/>
          </p:cNvSpPr>
          <p:nvPr>
            <p:ph type="body" idx="1"/>
          </p:nvPr>
        </p:nvSpPr>
        <p:spPr>
          <a:xfrm>
            <a:off x="609600" y="1595438"/>
            <a:ext cx="7926388" cy="44084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日期占位符 1030"/>
          <p:cNvSpPr>
            <a:spLocks noGrp="1"/>
          </p:cNvSpPr>
          <p:nvPr>
            <p:ph type="dt" sz="half" idx="2"/>
          </p:nvPr>
        </p:nvSpPr>
        <p:spPr>
          <a:xfrm>
            <a:off x="457200" y="6232525"/>
            <a:ext cx="2133600" cy="4556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2" name="页脚占位符 1031"/>
          <p:cNvSpPr>
            <a:spLocks noGrp="1"/>
          </p:cNvSpPr>
          <p:nvPr>
            <p:ph type="ftr" sz="quarter" idx="3"/>
          </p:nvPr>
        </p:nvSpPr>
        <p:spPr>
          <a:xfrm>
            <a:off x="3124200" y="6232525"/>
            <a:ext cx="2897188" cy="4556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3" name="灯片编号占位符 1032"/>
          <p:cNvSpPr>
            <a:spLocks noGrp="1"/>
          </p:cNvSpPr>
          <p:nvPr>
            <p:ph type="sldNum" sz="quarter" idx="4"/>
          </p:nvPr>
        </p:nvSpPr>
        <p:spPr>
          <a:xfrm>
            <a:off x="6096000" y="6384925"/>
            <a:ext cx="3049588" cy="4556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b="0">
                <a:latin typeface="Arial Black" panose="020B0A040201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r>
              <a:rPr lang="en-US" altLang="zh-CN" sz="1200" b="0">
                <a:latin typeface="Arial Black" panose="020B0A04020102020204" pitchFamily="34" charset="0"/>
              </a:rPr>
              <a:t>TIANHAI   ELECTRIC   CO. ,   LTD</a:t>
            </a:r>
            <a:endParaRPr lang="en-US" altLang="zh-CN" sz="1200" b="0">
              <a:latin typeface="Arial Black" panose="020B0A04020102020204" pitchFamily="34" charset="0"/>
            </a:endParaRPr>
          </a:p>
          <a:p>
            <a:pPr lvl="0" algn="ctr"/>
            <a:r>
              <a:rPr lang="zh-CN" altLang="en-US" sz="1200" b="0">
                <a:latin typeface="Arial Black" panose="020B0A04020102020204" pitchFamily="34" charset="0"/>
              </a:rPr>
              <a:t>河南天海电器有限公司</a:t>
            </a:r>
            <a:endParaRPr lang="zh-CN" altLang="en-US" sz="1200" b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rgbClr val="FF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2.jpeg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3.png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5.jpeg"/><Relationship Id="rId1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09.jpeg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3.jpeg"/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副标题 4097"/>
          <p:cNvSpPr>
            <a:spLocks noGrp="1"/>
          </p:cNvSpPr>
          <p:nvPr>
            <p:ph type="subTitle" idx="1"/>
          </p:nvPr>
        </p:nvSpPr>
        <p:spPr>
          <a:xfrm>
            <a:off x="1044575" y="3492500"/>
            <a:ext cx="6630988" cy="1671638"/>
          </a:xfrm>
        </p:spPr>
        <p:txBody>
          <a:bodyPr anchor="t"/>
          <a:p>
            <a:pPr defTabSz="914400">
              <a:buSzPct val="80000"/>
            </a:pPr>
            <a:r>
              <a:rPr lang="zh-CN" altLang="en-US" kern="1200" baseline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endParaRPr lang="zh-CN" altLang="en-US" b="1" kern="1200" baseline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SzPct val="80000"/>
            </a:pPr>
            <a:r>
              <a:rPr lang="zh-CN" altLang="en-US" b="1" kern="1200" baseline="0">
                <a:solidFill>
                  <a:schemeClr val="fol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b="1" kern="1200" baseline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2"/>
          </p:nvPr>
        </p:nvSpPr>
        <p:spPr/>
        <p:txBody>
          <a:bodyPr/>
          <a:p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762000" y="1146175"/>
            <a:ext cx="8016875" cy="911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、厂家分类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762000" y="1905000"/>
            <a:ext cx="71628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143000" y="2116138"/>
            <a:ext cx="7086600" cy="2074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(1)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、天海端子：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THB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(2)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、安普端子：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AMP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(3)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、德尔福端子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PED      </a:t>
            </a: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</a:rPr>
              <a:t>Delphi</a:t>
            </a:r>
            <a:r>
              <a:rPr lang="en-US" altLang="zh-CN" sz="1800">
                <a:latin typeface="Arial" panose="020B0604020202020204" pitchFamily="34" charset="0"/>
              </a:rPr>
              <a:t> </a:t>
            </a: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(4)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矢崎端子：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YAZAKI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(5)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KET(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韩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KET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500063" y="155575"/>
            <a:ext cx="8034337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</a:rPr>
              <a:t>二、端子分类</a:t>
            </a:r>
            <a:endParaRPr lang="zh-CN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195263" y="228600"/>
            <a:ext cx="8016875" cy="911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</a:rPr>
              <a:t>三、护套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838200" y="1676400"/>
            <a:ext cx="71628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什么是护套</a:t>
            </a:r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答</a:t>
            </a:r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护套是指由塑料注塑而成的连接器，起到保护连接点和连接各种用电器作用。 </a:t>
            </a:r>
            <a:endParaRPr lang="zh-CN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914400" y="2971800"/>
            <a:ext cx="15240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如：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图片 22532" descr="04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233863"/>
            <a:ext cx="1295400" cy="117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030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233863"/>
            <a:ext cx="1066800" cy="95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22534" descr="04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57663"/>
            <a:ext cx="1219200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22535" descr="09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57663"/>
            <a:ext cx="13716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22536" descr="13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67188"/>
            <a:ext cx="1258888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文本框 22537"/>
          <p:cNvSpPr txBox="1"/>
          <p:nvPr/>
        </p:nvSpPr>
        <p:spPr>
          <a:xfrm>
            <a:off x="609600" y="3581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圆柱型护套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2286000" y="3581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继电器护套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3657600" y="3581400"/>
            <a:ext cx="1828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片型护套（头）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5486400" y="3581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混合型护套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6858000" y="3581400"/>
            <a:ext cx="17526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片型护套（座）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生产过程工艺流程图</a:t>
            </a:r>
            <a:endParaRPr lang="zh-CN" altLang="en-US"/>
          </a:p>
        </p:txBody>
      </p:sp>
      <p:sp>
        <p:nvSpPr>
          <p:cNvPr id="25604" name="文本占位符 2560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产品图画法图示</a:t>
            </a:r>
            <a:endParaRPr lang="zh-CN" altLang="en-US"/>
          </a:p>
        </p:txBody>
      </p:sp>
      <p:graphicFrame>
        <p:nvGraphicFramePr>
          <p:cNvPr id="26627" name="内容占位符 26626"/>
          <p:cNvGraphicFramePr>
            <a:graphicFrameLocks noGrp="1" noChangeAspect="1"/>
          </p:cNvGraphicFramePr>
          <p:nvPr>
            <p:ph idx="1"/>
          </p:nvPr>
        </p:nvGraphicFramePr>
        <p:xfrm>
          <a:off x="396875" y="1331913"/>
          <a:ext cx="8280400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810625" imgH="5295900" progId="AutoCAD.Drawing.16">
                  <p:embed/>
                </p:oleObj>
              </mc:Choice>
              <mc:Fallback>
                <p:oleObj name="" r:id="rId1" imgW="8810625" imgH="5295900" progId="AutoCAD.Drawing.1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6875" y="1331913"/>
                        <a:ext cx="8280400" cy="48974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产品图画法图示</a:t>
            </a:r>
            <a:endParaRPr lang="zh-CN" altLang="en-US"/>
          </a:p>
        </p:txBody>
      </p:sp>
      <p:graphicFrame>
        <p:nvGraphicFramePr>
          <p:cNvPr id="27651" name="内容占位符 27650"/>
          <p:cNvGraphicFramePr>
            <a:graphicFrameLocks noChangeAspect="1"/>
          </p:cNvGraphicFramePr>
          <p:nvPr>
            <p:ph idx="1"/>
          </p:nvPr>
        </p:nvGraphicFramePr>
        <p:xfrm>
          <a:off x="-250825" y="971550"/>
          <a:ext cx="8928100" cy="626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810625" imgH="5295900" progId="AutoCAD.Drawing.16">
                  <p:embed/>
                </p:oleObj>
              </mc:Choice>
              <mc:Fallback>
                <p:oleObj name="" r:id="rId1" imgW="8810625" imgH="5295900" progId="AutoCAD.Drawing.16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50825" y="971550"/>
                        <a:ext cx="8928100" cy="62658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产品图画法图示</a:t>
            </a:r>
            <a:endParaRPr lang="zh-CN" altLang="en-US"/>
          </a:p>
        </p:txBody>
      </p:sp>
      <p:graphicFrame>
        <p:nvGraphicFramePr>
          <p:cNvPr id="28675" name="内容占位符 28674"/>
          <p:cNvGraphicFramePr>
            <a:graphicFrameLocks noChangeAspect="1"/>
          </p:cNvGraphicFramePr>
          <p:nvPr>
            <p:ph idx="1"/>
          </p:nvPr>
        </p:nvGraphicFramePr>
        <p:xfrm>
          <a:off x="-250825" y="900113"/>
          <a:ext cx="9144000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810625" imgH="5295900" progId="AutoCAD.Drawing.16">
                  <p:embed/>
                </p:oleObj>
              </mc:Choice>
              <mc:Fallback>
                <p:oleObj name="" r:id="rId1" imgW="8810625" imgH="5295900" progId="AutoCAD.Drawing.1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50825" y="900113"/>
                        <a:ext cx="9144000" cy="54721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产品图画法图示</a:t>
            </a:r>
            <a:endParaRPr lang="zh-CN" altLang="en-US"/>
          </a:p>
        </p:txBody>
      </p:sp>
      <p:graphicFrame>
        <p:nvGraphicFramePr>
          <p:cNvPr id="29699" name="内容占位符 29698"/>
          <p:cNvGraphicFramePr>
            <a:graphicFrameLocks noChangeAspect="1"/>
          </p:cNvGraphicFramePr>
          <p:nvPr>
            <p:ph idx="1"/>
          </p:nvPr>
        </p:nvGraphicFramePr>
        <p:xfrm>
          <a:off x="468313" y="1187450"/>
          <a:ext cx="7770812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810625" imgH="5295900" progId="AutoCAD.Drawing.16">
                  <p:embed/>
                </p:oleObj>
              </mc:Choice>
              <mc:Fallback>
                <p:oleObj name="" r:id="rId1" imgW="8810625" imgH="5295900" progId="AutoCAD.Drawing.1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187450"/>
                        <a:ext cx="7770812" cy="56530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 descr="错-太远"/>
          <p:cNvPicPr>
            <a:picLocks noChangeAspect="1"/>
          </p:cNvPicPr>
          <p:nvPr/>
        </p:nvPicPr>
        <p:blipFill>
          <a:blip r:embed="rId1"/>
          <a:srcRect l="2049" t="5402" r="3590" b="16223"/>
          <a:stretch>
            <a:fillRect/>
          </a:stretch>
        </p:blipFill>
        <p:spPr>
          <a:xfrm>
            <a:off x="4573588" y="3546475"/>
            <a:ext cx="23622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0722" descr="错-握铜件"/>
          <p:cNvPicPr>
            <a:picLocks noChangeAspect="1"/>
          </p:cNvPicPr>
          <p:nvPr/>
        </p:nvPicPr>
        <p:blipFill>
          <a:blip r:embed="rId2"/>
          <a:srcRect l="6149" t="21623" b="16223"/>
          <a:stretch>
            <a:fillRect/>
          </a:stretch>
        </p:blipFill>
        <p:spPr>
          <a:xfrm>
            <a:off x="4573588" y="2006600"/>
            <a:ext cx="2644775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 descr="对-约10mm"/>
          <p:cNvPicPr>
            <a:picLocks noChangeAspect="1"/>
          </p:cNvPicPr>
          <p:nvPr/>
        </p:nvPicPr>
        <p:blipFill>
          <a:blip r:embed="rId3"/>
          <a:srcRect l="6154" t="24324" b="16216"/>
          <a:stretch>
            <a:fillRect/>
          </a:stretch>
        </p:blipFill>
        <p:spPr>
          <a:xfrm>
            <a:off x="457200" y="2508250"/>
            <a:ext cx="3486150" cy="167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矩形 30724"/>
          <p:cNvSpPr/>
          <p:nvPr/>
        </p:nvSpPr>
        <p:spPr>
          <a:xfrm>
            <a:off x="692150" y="1976438"/>
            <a:ext cx="2949575" cy="395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拿端子下约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10mm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的位置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直接连接符 30725"/>
          <p:cNvSpPr/>
          <p:nvPr/>
        </p:nvSpPr>
        <p:spPr>
          <a:xfrm>
            <a:off x="2590800" y="3495675"/>
            <a:ext cx="0" cy="608013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7" name="直接连接符 30726"/>
          <p:cNvSpPr/>
          <p:nvPr/>
        </p:nvSpPr>
        <p:spPr>
          <a:xfrm>
            <a:off x="2847975" y="3495675"/>
            <a:ext cx="0" cy="608013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8" name="文本框 30727"/>
          <p:cNvSpPr txBox="1"/>
          <p:nvPr/>
        </p:nvSpPr>
        <p:spPr>
          <a:xfrm>
            <a:off x="2495550" y="4071938"/>
            <a:ext cx="10096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1600" b="0">
                <a:solidFill>
                  <a:schemeClr val="tx1"/>
                </a:solidFill>
                <a:latin typeface="Times New Roman" panose="02020603050405020304" pitchFamily="18" charset="0"/>
              </a:rPr>
              <a:t>10±5mm</a:t>
            </a:r>
            <a:endParaRPr lang="en-US" altLang="zh-CN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矩形 30728"/>
          <p:cNvSpPr/>
          <p:nvPr/>
        </p:nvSpPr>
        <p:spPr>
          <a:xfrm>
            <a:off x="7092950" y="1979613"/>
            <a:ext cx="1439863" cy="1474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手拿端子，不能一次性插入护套；</a:t>
            </a:r>
            <a:endParaRPr lang="zh-CN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手拿端子，汗液容易氧化端子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造成不良品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zh-CN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0" name="矩形 30729"/>
          <p:cNvSpPr/>
          <p:nvPr/>
        </p:nvSpPr>
        <p:spPr>
          <a:xfrm>
            <a:off x="7092950" y="3779838"/>
            <a:ext cx="1439863" cy="1368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手拿位置距端子过远时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t>则会因电线折弯而不能一次性插入护套。折弯端子插不到位易脱出</a:t>
            </a:r>
            <a:r>
              <a:rPr lang="en-US" altLang="zh-CN" sz="1400" b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zh-CN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31" name="矩形 30730"/>
          <p:cNvSpPr/>
          <p:nvPr/>
        </p:nvSpPr>
        <p:spPr>
          <a:xfrm>
            <a:off x="4500563" y="1260475"/>
            <a:ext cx="4198937" cy="4560888"/>
          </a:xfrm>
          <a:prstGeom prst="rect">
            <a:avLst/>
          </a:prstGeom>
          <a:noFill/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2" name="矩形 30731"/>
          <p:cNvSpPr/>
          <p:nvPr/>
        </p:nvSpPr>
        <p:spPr>
          <a:xfrm>
            <a:off x="323850" y="1260475"/>
            <a:ext cx="4105275" cy="456088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3" name="文本框 30732"/>
          <p:cNvSpPr txBox="1"/>
          <p:nvPr/>
        </p:nvSpPr>
        <p:spPr>
          <a:xfrm>
            <a:off x="539750" y="504825"/>
            <a:ext cx="5343525" cy="487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600" i="1">
                <a:solidFill>
                  <a:schemeClr val="tx1"/>
                </a:solidFill>
                <a:latin typeface="Times New Roman" panose="02020603050405020304" pitchFamily="18" charset="0"/>
              </a:rPr>
              <a:t>四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sz="2600" i="1">
                <a:solidFill>
                  <a:schemeClr val="tx1"/>
                </a:solidFill>
                <a:latin typeface="Times New Roman" panose="02020603050405020304" pitchFamily="18" charset="0"/>
              </a:rPr>
              <a:t>端子插入护套目视图</a:t>
            </a:r>
            <a:endParaRPr lang="zh-CN" altLang="en-US" sz="26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4" name="文本框 30733"/>
          <p:cNvSpPr txBox="1"/>
          <p:nvPr/>
        </p:nvSpPr>
        <p:spPr>
          <a:xfrm>
            <a:off x="1828800" y="1200150"/>
            <a:ext cx="1076325" cy="623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正确</a:t>
            </a:r>
            <a:endParaRPr lang="zh-CN" altLang="en-US" sz="35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5" name="文本框 30734"/>
          <p:cNvSpPr txBox="1"/>
          <p:nvPr/>
        </p:nvSpPr>
        <p:spPr>
          <a:xfrm>
            <a:off x="6326188" y="1216025"/>
            <a:ext cx="1076325" cy="623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错误</a:t>
            </a:r>
            <a:endParaRPr lang="zh-CN" altLang="en-US" sz="35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6" name="矩形 30735"/>
          <p:cNvSpPr/>
          <p:nvPr/>
        </p:nvSpPr>
        <p:spPr>
          <a:xfrm>
            <a:off x="1008063" y="5000625"/>
            <a:ext cx="2624137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注意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手不能接触端子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 i="1">
                <a:solidFill>
                  <a:schemeClr val="tx1"/>
                </a:solidFill>
              </a:rPr>
              <a:t>四</a:t>
            </a:r>
            <a:r>
              <a:rPr lang="en-US" altLang="zh-CN" b="1" i="1">
                <a:solidFill>
                  <a:schemeClr val="tx1"/>
                </a:solidFill>
              </a:rPr>
              <a:t>:</a:t>
            </a:r>
            <a:r>
              <a:rPr lang="zh-CN" altLang="en-US" b="1" i="1">
                <a:solidFill>
                  <a:schemeClr val="tx1"/>
                </a:solidFill>
              </a:rPr>
              <a:t>端子插入护套目视图</a:t>
            </a:r>
            <a:endParaRPr lang="zh-CN" altLang="en-US" b="1" i="1">
              <a:solidFill>
                <a:schemeClr val="tx1"/>
              </a:solidFill>
            </a:endParaRPr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1748" name="图片 31747"/>
          <p:cNvPicPr>
            <a:picLocks noChangeAspect="1"/>
          </p:cNvPicPr>
          <p:nvPr/>
        </p:nvPicPr>
        <p:blipFill>
          <a:blip r:embed="rId1"/>
          <a:srcRect l="23616" t="14778" r="7715" b="24176"/>
          <a:stretch>
            <a:fillRect/>
          </a:stretch>
        </p:blipFill>
        <p:spPr>
          <a:xfrm>
            <a:off x="323850" y="971550"/>
            <a:ext cx="8569325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四、端子插入护套</a:t>
            </a:r>
            <a:endParaRPr lang="zh-CN" altLang="en-US" sz="2800" b="1"/>
          </a:p>
        </p:txBody>
      </p:sp>
      <p:sp>
        <p:nvSpPr>
          <p:cNvPr id="32771" name="文本占位符 32770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570788" cy="4408487"/>
          </a:xfrm>
        </p:spPr>
        <p:txBody>
          <a:bodyPr/>
          <a:p>
            <a:pPr>
              <a:buNone/>
            </a:pPr>
            <a:r>
              <a:rPr lang="zh-CN" altLang="en-US" sz="1800" b="1"/>
              <a:t>             如图所示：左手拿护套，右手拿电线，端子压接面向上。</a:t>
            </a:r>
            <a:endParaRPr lang="zh-CN" altLang="en-US" sz="1800" b="1"/>
          </a:p>
        </p:txBody>
      </p:sp>
      <p:pic>
        <p:nvPicPr>
          <p:cNvPr id="32772" name="内容占位符 32771" descr="Mvc-076s"/>
          <p:cNvPicPr>
            <a:picLocks noChangeAspect="1"/>
          </p:cNvPicPr>
          <p:nvPr>
            <p:ph sz="quarter" idx="2"/>
          </p:nvPr>
        </p:nvPicPr>
        <p:blipFill>
          <a:blip r:embed="rId1"/>
          <a:srcRect l="4167" t="14328" r="4825" b="17836"/>
          <a:stretch>
            <a:fillRect/>
          </a:stretch>
        </p:blipFill>
        <p:spPr>
          <a:xfrm>
            <a:off x="1522413" y="4565650"/>
            <a:ext cx="2284412" cy="1411288"/>
          </a:xfrm>
        </p:spPr>
      </p:pic>
      <p:pic>
        <p:nvPicPr>
          <p:cNvPr id="32773" name="内容占位符 32772" descr="Mvc-074s"/>
          <p:cNvPicPr>
            <a:picLocks noChangeAspect="1"/>
          </p:cNvPicPr>
          <p:nvPr>
            <p:ph sz="half" idx="1"/>
          </p:nvPr>
        </p:nvPicPr>
        <p:blipFill>
          <a:blip r:embed="rId2"/>
          <a:srcRect l="4089" t="25990" r="5762" b="29703"/>
          <a:stretch>
            <a:fillRect/>
          </a:stretch>
        </p:blipFill>
        <p:spPr>
          <a:xfrm>
            <a:off x="1522413" y="2255838"/>
            <a:ext cx="2360612" cy="1116012"/>
          </a:xfrm>
        </p:spPr>
      </p:pic>
      <p:pic>
        <p:nvPicPr>
          <p:cNvPr id="32774" name="内容占位符 32773" descr="Mvc-075s"/>
          <p:cNvPicPr>
            <a:picLocks noChangeAspect="1"/>
          </p:cNvPicPr>
          <p:nvPr>
            <p:ph sz="half" idx="1"/>
          </p:nvPr>
        </p:nvPicPr>
        <p:blipFill>
          <a:blip r:embed="rId3"/>
          <a:srcRect l="1683" t="23398" r="7211" b="27243"/>
          <a:stretch>
            <a:fillRect/>
          </a:stretch>
        </p:blipFill>
        <p:spPr>
          <a:xfrm>
            <a:off x="4575175" y="2255838"/>
            <a:ext cx="2289175" cy="1185862"/>
          </a:xfrm>
        </p:spPr>
      </p:pic>
      <p:sp>
        <p:nvSpPr>
          <p:cNvPr id="32775" name="矩形 32774"/>
          <p:cNvSpPr/>
          <p:nvPr/>
        </p:nvSpPr>
        <p:spPr>
          <a:xfrm>
            <a:off x="1547813" y="4065588"/>
            <a:ext cx="57848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听到“喀嚓”声                           向后拉不下来，即为合格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6" name="内容占位符 32775" descr="Mvc-077s"/>
          <p:cNvPicPr>
            <a:picLocks noChangeAspect="1"/>
          </p:cNvPicPr>
          <p:nvPr>
            <p:ph sz="quarter" idx="3"/>
          </p:nvPr>
        </p:nvPicPr>
        <p:blipFill>
          <a:blip r:embed="rId4"/>
          <a:srcRect l="4816" t="20416" r="6422" b="23593"/>
          <a:stretch>
            <a:fillRect/>
          </a:stretch>
        </p:blipFill>
        <p:spPr>
          <a:xfrm>
            <a:off x="4992688" y="4495800"/>
            <a:ext cx="2151062" cy="1409700"/>
          </a:xfrm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609600" y="1506538"/>
            <a:ext cx="7467600" cy="481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目的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：为培训新员工，规范员工的作业方法，保证质量，保持产品的一致性，提高生产效率，特制定本培训教材。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要求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：员工每一项作业必须依据工艺操作流程和作业指导书进行作业。不准私自改变作业流程，</a:t>
            </a:r>
            <a:r>
              <a:rPr lang="zh-CN" altLang="en-US" sz="2400">
                <a:solidFill>
                  <a:srgbClr val="00FF00"/>
                </a:solidFill>
                <a:latin typeface="Arial" panose="020B0604020202020204" pitchFamily="34" charset="0"/>
              </a:rPr>
              <a:t>如果员工有更方便、快捷、提高生产效率的方法，请员工报告给班长，班长报至工程部进行验证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。方法正确后工程部将进行全面推广。我们鼓励员工创新，对于有创新的员工，线束事业部给予奖励。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</a:pP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500063" y="155575"/>
            <a:ext cx="8034337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</a:rPr>
              <a:t>前言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内容占位符 33793" descr="Mvc-070s"/>
          <p:cNvPicPr>
            <a:picLocks noChangeAspect="1"/>
          </p:cNvPicPr>
          <p:nvPr>
            <p:ph sz="half" idx="1"/>
          </p:nvPr>
        </p:nvPicPr>
        <p:blipFill>
          <a:blip r:embed="rId1"/>
          <a:srcRect l="3116" t="24896" r="4985" b="36099"/>
          <a:stretch>
            <a:fillRect/>
          </a:stretch>
        </p:blipFill>
        <p:spPr>
          <a:xfrm>
            <a:off x="1338263" y="2608263"/>
            <a:ext cx="1938337" cy="1401762"/>
          </a:xfrm>
        </p:spPr>
      </p:pic>
      <p:sp>
        <p:nvSpPr>
          <p:cNvPr id="33795" name="标题 3379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四、端子插入护套</a:t>
            </a:r>
            <a:endParaRPr lang="zh-CN" altLang="en-US" sz="2800" b="1"/>
          </a:p>
        </p:txBody>
      </p:sp>
      <p:pic>
        <p:nvPicPr>
          <p:cNvPr id="33796" name="内容占位符 33795" descr="Mvc-071s"/>
          <p:cNvPicPr>
            <a:picLocks noChangeAspect="1"/>
          </p:cNvPicPr>
          <p:nvPr>
            <p:ph sz="half" idx="2"/>
          </p:nvPr>
        </p:nvPicPr>
        <p:blipFill>
          <a:blip r:embed="rId2"/>
          <a:srcRect l="6970" t="25000" r="5455" b="17741"/>
          <a:stretch>
            <a:fillRect/>
          </a:stretch>
        </p:blipFill>
        <p:spPr>
          <a:xfrm>
            <a:off x="5338763" y="2608263"/>
            <a:ext cx="1938337" cy="1471612"/>
          </a:xfrm>
        </p:spPr>
      </p:pic>
      <p:sp>
        <p:nvSpPr>
          <p:cNvPr id="33797" name="文本占位符 33796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642225" cy="4408487"/>
          </a:xfrm>
        </p:spPr>
        <p:txBody>
          <a:bodyPr/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r>
              <a:rPr lang="en-US" altLang="zh-CN" sz="2000" b="1"/>
              <a:t>2</a:t>
            </a:r>
            <a:r>
              <a:rPr lang="zh-CN" altLang="en-US" sz="2000" b="1"/>
              <a:t>、手拿位置在距端子下约</a:t>
            </a:r>
            <a:r>
              <a:rPr lang="en-US" altLang="zh-CN" sz="2000" b="1"/>
              <a:t>20mm</a:t>
            </a:r>
            <a:r>
              <a:rPr lang="zh-CN" altLang="en-US" sz="2000" b="1"/>
              <a:t>以上的地方时</a:t>
            </a:r>
            <a:r>
              <a:rPr lang="en-US" altLang="zh-CN" sz="2000" b="1"/>
              <a:t>,</a:t>
            </a:r>
            <a:r>
              <a:rPr lang="zh-CN" altLang="en-US" sz="2000" b="1"/>
              <a:t>则会因电线折弯而不能一次性插入护套。</a:t>
            </a:r>
            <a:endParaRPr lang="zh-CN" altLang="en-US" sz="2000" b="1"/>
          </a:p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endParaRPr lang="zh-CN" altLang="en-US" sz="2000" b="1"/>
          </a:p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endParaRPr lang="zh-CN" altLang="en-US" sz="2000" b="1"/>
          </a:p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endParaRPr lang="zh-CN" altLang="en-US" sz="2000" b="1"/>
          </a:p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r>
              <a:rPr lang="zh-CN" altLang="en-US" sz="2000" b="1"/>
              <a:t>                          </a:t>
            </a:r>
            <a:r>
              <a:rPr lang="en-US" altLang="zh-CN" sz="2000" b="1"/>
              <a:t>20mm                                             </a:t>
            </a:r>
            <a:r>
              <a:rPr lang="zh-CN" altLang="en-US" sz="2000" b="1"/>
              <a:t>折弯</a:t>
            </a:r>
            <a:endParaRPr lang="zh-CN" altLang="en-US" sz="2000" b="1"/>
          </a:p>
          <a:p>
            <a:pPr>
              <a:lnSpc>
                <a:spcPct val="130000"/>
              </a:lnSpc>
              <a:spcAft>
                <a:spcPct val="20000"/>
              </a:spcAft>
              <a:buNone/>
            </a:pPr>
            <a:r>
              <a:rPr lang="zh-CN" altLang="en-US" sz="2000" b="1"/>
              <a:t>                                                                      </a:t>
            </a:r>
            <a:endParaRPr lang="zh-CN" altLang="en-US" sz="2000" b="1"/>
          </a:p>
        </p:txBody>
      </p:sp>
      <p:sp>
        <p:nvSpPr>
          <p:cNvPr id="33798" name="直接连接符 33797"/>
          <p:cNvSpPr/>
          <p:nvPr/>
        </p:nvSpPr>
        <p:spPr>
          <a:xfrm>
            <a:off x="2339975" y="3276600"/>
            <a:ext cx="0" cy="9334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799" name="直接连接符 33798"/>
          <p:cNvSpPr/>
          <p:nvPr/>
        </p:nvSpPr>
        <p:spPr>
          <a:xfrm>
            <a:off x="2700338" y="3276600"/>
            <a:ext cx="0" cy="9334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0" name="直接连接符 33799"/>
          <p:cNvSpPr/>
          <p:nvPr/>
        </p:nvSpPr>
        <p:spPr>
          <a:xfrm>
            <a:off x="2339975" y="3994150"/>
            <a:ext cx="36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3801" name="直接连接符 33800"/>
          <p:cNvSpPr/>
          <p:nvPr/>
        </p:nvSpPr>
        <p:spPr>
          <a:xfrm flipH="1">
            <a:off x="6373813" y="3635375"/>
            <a:ext cx="144462" cy="5746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02" name="文本框 33801"/>
          <p:cNvSpPr txBox="1"/>
          <p:nvPr/>
        </p:nvSpPr>
        <p:spPr>
          <a:xfrm>
            <a:off x="5562600" y="4879975"/>
            <a:ext cx="2133600" cy="83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折弯后的电线向不同方向受力会造成端子变形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3" name="爆炸形 1 33802"/>
          <p:cNvSpPr/>
          <p:nvPr/>
        </p:nvSpPr>
        <p:spPr>
          <a:xfrm>
            <a:off x="4953000" y="3733800"/>
            <a:ext cx="3124200" cy="3106738"/>
          </a:xfrm>
          <a:prstGeom prst="irregularSeal1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34817"/>
          <p:cNvSpPr>
            <a:spLocks noGrp="1" noChangeAspect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4820" name="图片 34819"/>
          <p:cNvPicPr>
            <a:picLocks noChangeAspect="1"/>
          </p:cNvPicPr>
          <p:nvPr/>
        </p:nvPicPr>
        <p:blipFill>
          <a:blip r:embed="rId1"/>
          <a:srcRect l="3125" t="21463" r="4964" b="19466"/>
          <a:stretch>
            <a:fillRect/>
          </a:stretch>
        </p:blipFill>
        <p:spPr>
          <a:xfrm>
            <a:off x="396875" y="1403350"/>
            <a:ext cx="8280400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四、护套自锁锁止位置</a:t>
            </a:r>
            <a:endParaRPr lang="zh-CN" altLang="en-US"/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5844" name="图片 35843"/>
          <p:cNvPicPr>
            <a:picLocks noChangeAspect="1"/>
          </p:cNvPicPr>
          <p:nvPr/>
        </p:nvPicPr>
        <p:blipFill>
          <a:blip r:embed="rId1"/>
          <a:srcRect l="8659" t="23438" r="10124" b="17513"/>
          <a:stretch>
            <a:fillRect/>
          </a:stretch>
        </p:blipFill>
        <p:spPr>
          <a:xfrm>
            <a:off x="539750" y="1476375"/>
            <a:ext cx="7921625" cy="431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四、端子插入护套</a:t>
            </a:r>
            <a:endParaRPr lang="zh-CN" altLang="en-US" sz="2800" b="1"/>
          </a:p>
        </p:txBody>
      </p:sp>
      <p:sp>
        <p:nvSpPr>
          <p:cNvPr id="36867" name="文本占位符 36866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0188" cy="4408487"/>
          </a:xfrm>
        </p:spPr>
        <p:txBody>
          <a:bodyPr/>
          <a:p>
            <a:pPr>
              <a:lnSpc>
                <a:spcPct val="130000"/>
              </a:lnSpc>
              <a:buNone/>
            </a:pPr>
            <a:r>
              <a:rPr lang="zh-CN" altLang="en-US" sz="2000" b="1"/>
              <a:t>注意事项：</a:t>
            </a:r>
            <a:endParaRPr lang="zh-CN" altLang="en-US" sz="2000" b="1"/>
          </a:p>
          <a:p>
            <a:pPr>
              <a:lnSpc>
                <a:spcPct val="130000"/>
              </a:lnSpc>
              <a:buNone/>
            </a:pPr>
            <a:r>
              <a:rPr lang="zh-CN" altLang="en-US" sz="2000"/>
              <a:t>             </a:t>
            </a:r>
            <a:r>
              <a:rPr lang="zh-CN" altLang="en-US" sz="2000" b="1"/>
              <a:t>端子在插入作业时，上下移动端子插入护套，如果用的力量过大端子会造成如下图所示的向上、向下弯曲。这样的端子电线绝对禁止使用或返修，因为：</a:t>
            </a:r>
            <a:r>
              <a:rPr lang="zh-CN" altLang="en-US" sz="2000" b="1" u="sng"/>
              <a:t>⑴、在端子弯曲的状态下组装护套，则和对手端子不能嵌合。⑵、修复后的端子即使前端没有折断，也是非常脆弱，以后也会折断。</a:t>
            </a:r>
            <a:r>
              <a:rPr lang="zh-CN" altLang="en-US" sz="2000" b="1"/>
              <a:t>                                                                                               </a:t>
            </a: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r>
              <a:rPr lang="zh-CN" altLang="en-US" sz="2000" b="1"/>
              <a:t>                                                                                      </a:t>
            </a: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r>
              <a:rPr lang="zh-CN" altLang="en-US" sz="2000" b="1"/>
              <a:t>                                                                                      向上弯曲</a:t>
            </a: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r>
              <a:rPr lang="zh-CN" altLang="en-US" sz="2000" b="1"/>
              <a:t>                                                                                      向下弯曲</a:t>
            </a:r>
            <a:endParaRPr lang="zh-CN" altLang="en-US" sz="2000" b="1"/>
          </a:p>
        </p:txBody>
      </p:sp>
      <p:pic>
        <p:nvPicPr>
          <p:cNvPr id="36868" name="内容占位符 36867" descr="Mvc-072s"/>
          <p:cNvPicPr>
            <a:picLocks noChangeAspect="1"/>
          </p:cNvPicPr>
          <p:nvPr>
            <p:ph sz="half" idx="2"/>
          </p:nvPr>
        </p:nvPicPr>
        <p:blipFill>
          <a:blip r:embed="rId1"/>
          <a:srcRect t="27200" r="2684" b="33867"/>
          <a:stretch>
            <a:fillRect/>
          </a:stretch>
        </p:blipFill>
        <p:spPr>
          <a:xfrm>
            <a:off x="2073275" y="4354513"/>
            <a:ext cx="4229100" cy="1196975"/>
          </a:xfrm>
        </p:spPr>
      </p:pic>
      <p:sp>
        <p:nvSpPr>
          <p:cNvPr id="36869" name="文本框 36868"/>
          <p:cNvSpPr txBox="1"/>
          <p:nvPr/>
        </p:nvSpPr>
        <p:spPr>
          <a:xfrm>
            <a:off x="5791200" y="4495800"/>
            <a:ext cx="838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a&lt;3</a:t>
            </a:r>
            <a:r>
              <a:rPr lang="zh-CN" altLang="en-US" baseline="30000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endParaRPr lang="zh-CN" altLang="en-US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文本框 36869"/>
          <p:cNvSpPr txBox="1"/>
          <p:nvPr/>
        </p:nvSpPr>
        <p:spPr>
          <a:xfrm>
            <a:off x="5791200" y="5029200"/>
            <a:ext cx="838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a&lt;3</a:t>
            </a:r>
            <a:r>
              <a:rPr lang="zh-CN" altLang="en-US" baseline="30000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endParaRPr lang="zh-CN" altLang="en-US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r>
              <a:rPr lang="zh-CN" altLang="en-US" sz="2800" b="1"/>
              <a:t>五、缠胶布</a:t>
            </a:r>
            <a:endParaRPr lang="zh-CN" altLang="en-US" sz="2800" b="1"/>
          </a:p>
        </p:txBody>
      </p:sp>
      <p:pic>
        <p:nvPicPr>
          <p:cNvPr id="37891" name="内容占位符 37890" descr="Mvc-090s"/>
          <p:cNvPicPr>
            <a:picLocks noChangeAspect="1"/>
          </p:cNvPicPr>
          <p:nvPr>
            <p:ph sz="quarter" idx="1"/>
          </p:nvPr>
        </p:nvPicPr>
        <p:blipFill>
          <a:blip r:embed="rId1"/>
          <a:srcRect l="4329" t="45244" r="5411" b="42365"/>
          <a:stretch>
            <a:fillRect/>
          </a:stretch>
        </p:blipFill>
        <p:spPr>
          <a:xfrm>
            <a:off x="1143000" y="5486400"/>
            <a:ext cx="2808288" cy="303213"/>
          </a:xfrm>
        </p:spPr>
      </p:pic>
      <p:pic>
        <p:nvPicPr>
          <p:cNvPr id="37892" name="内容占位符 37891" descr="Mvc-093s"/>
          <p:cNvPicPr>
            <a:picLocks noChangeAspect="1"/>
          </p:cNvPicPr>
          <p:nvPr>
            <p:ph sz="quarter" idx="1"/>
          </p:nvPr>
        </p:nvPicPr>
        <p:blipFill>
          <a:blip r:embed="rId2"/>
          <a:srcRect l="5081" t="35385" r="5542" b="51692"/>
          <a:stretch>
            <a:fillRect/>
          </a:stretch>
        </p:blipFill>
        <p:spPr>
          <a:xfrm>
            <a:off x="1219200" y="3200400"/>
            <a:ext cx="2811463" cy="404813"/>
          </a:xfrm>
        </p:spPr>
      </p:pic>
      <p:sp>
        <p:nvSpPr>
          <p:cNvPr id="37893" name="直接连接符 37892"/>
          <p:cNvSpPr/>
          <p:nvPr/>
        </p:nvSpPr>
        <p:spPr>
          <a:xfrm flipV="1">
            <a:off x="2603500" y="5222875"/>
            <a:ext cx="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4" name="直接连接符 37893"/>
          <p:cNvSpPr/>
          <p:nvPr/>
        </p:nvSpPr>
        <p:spPr>
          <a:xfrm flipV="1">
            <a:off x="3467100" y="5222875"/>
            <a:ext cx="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5" name="直接连接符 37894"/>
          <p:cNvSpPr/>
          <p:nvPr/>
        </p:nvSpPr>
        <p:spPr>
          <a:xfrm>
            <a:off x="2603500" y="5367338"/>
            <a:ext cx="86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7896" name="直接连接符 37895"/>
          <p:cNvSpPr/>
          <p:nvPr/>
        </p:nvSpPr>
        <p:spPr>
          <a:xfrm flipV="1">
            <a:off x="1579563" y="2959100"/>
            <a:ext cx="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7" name="直接连接符 37896"/>
          <p:cNvSpPr/>
          <p:nvPr/>
        </p:nvSpPr>
        <p:spPr>
          <a:xfrm flipV="1">
            <a:off x="1722438" y="2959100"/>
            <a:ext cx="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8" name="直接连接符 37897"/>
          <p:cNvSpPr/>
          <p:nvPr/>
        </p:nvSpPr>
        <p:spPr>
          <a:xfrm flipH="1">
            <a:off x="1722438" y="3101975"/>
            <a:ext cx="2159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899" name="直接连接符 37898"/>
          <p:cNvSpPr/>
          <p:nvPr/>
        </p:nvSpPr>
        <p:spPr>
          <a:xfrm>
            <a:off x="1363663" y="3101975"/>
            <a:ext cx="2159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7900" name="直接连接符 37899"/>
          <p:cNvSpPr/>
          <p:nvPr/>
        </p:nvSpPr>
        <p:spPr>
          <a:xfrm>
            <a:off x="1579563" y="3101975"/>
            <a:ext cx="142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01" name="文本占位符 37900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1905000" cy="457200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1800" b="1"/>
              <a:t>缠胶带三种方法：</a:t>
            </a:r>
            <a:endParaRPr lang="zh-CN" altLang="en-US" sz="1800" b="1"/>
          </a:p>
        </p:txBody>
      </p:sp>
      <p:sp>
        <p:nvSpPr>
          <p:cNvPr id="37902" name="矩形 37901"/>
          <p:cNvSpPr/>
          <p:nvPr/>
        </p:nvSpPr>
        <p:spPr>
          <a:xfrm>
            <a:off x="685800" y="4114800"/>
            <a:ext cx="46482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间隔缠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在起始处做停止包扎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2~3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层后，将胶带头紧贴在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胶带上，间距按图纸要求，未注明的按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100~150mm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间隔。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3" name="矩形 37902"/>
          <p:cNvSpPr/>
          <p:nvPr/>
        </p:nvSpPr>
        <p:spPr>
          <a:xfrm>
            <a:off x="5105400" y="1981200"/>
            <a:ext cx="3505200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花缠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距离是胶带的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1/2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4" name="矩形 37903"/>
          <p:cNvSpPr/>
          <p:nvPr/>
        </p:nvSpPr>
        <p:spPr>
          <a:xfrm>
            <a:off x="609600" y="20574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全缠（半叠包扎）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</a:rPr>
              <a:t>胶带互压</a:t>
            </a: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</a:rPr>
              <a:t>1/2</a:t>
            </a: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905" name="图片 37904" descr="缠胶带"/>
          <p:cNvPicPr>
            <a:picLocks noChangeAspect="1"/>
          </p:cNvPicPr>
          <p:nvPr/>
        </p:nvPicPr>
        <p:blipFill>
          <a:blip r:embed="rId3"/>
          <a:srcRect l="30800" t="32750" r="24800" b="25250"/>
          <a:stretch>
            <a:fillRect/>
          </a:stretch>
        </p:blipFill>
        <p:spPr>
          <a:xfrm>
            <a:off x="4953000" y="3124200"/>
            <a:ext cx="2819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6" name="文本框 37905"/>
          <p:cNvSpPr txBox="1"/>
          <p:nvPr/>
        </p:nvSpPr>
        <p:spPr>
          <a:xfrm>
            <a:off x="2667000" y="5029200"/>
            <a:ext cx="122078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 b="0">
                <a:solidFill>
                  <a:schemeClr val="tx1"/>
                </a:solidFill>
                <a:latin typeface="Times New Roman" panose="02020603050405020304" pitchFamily="18" charset="0"/>
              </a:rPr>
              <a:t>100~150mm</a:t>
            </a:r>
            <a:endParaRPr lang="en-US" altLang="zh-CN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323850" y="531813"/>
            <a:ext cx="6459538" cy="455612"/>
          </a:xfrm>
        </p:spPr>
        <p:txBody>
          <a:bodyPr anchor="ctr"/>
          <a:p>
            <a:r>
              <a:rPr lang="zh-CN" altLang="en-US" sz="29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五：目视检查缠绕胶带</a:t>
            </a:r>
            <a:br>
              <a:rPr lang="zh-CN" altLang="en-US" sz="29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lang="zh-CN" altLang="en-US" sz="2900" b="1" i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8915" name="矩形 38914"/>
          <p:cNvSpPr/>
          <p:nvPr/>
        </p:nvSpPr>
        <p:spPr>
          <a:xfrm>
            <a:off x="1219200" y="5016500"/>
            <a:ext cx="26670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1800" b="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8916" name="矩形 38915"/>
          <p:cNvSpPr/>
          <p:nvPr/>
        </p:nvSpPr>
        <p:spPr>
          <a:xfrm>
            <a:off x="612775" y="4211638"/>
            <a:ext cx="3581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 缠 绕 方 向：由 壳 体 开 始 向 外 缠 绕，不反胶，不露线。</a:t>
            </a:r>
            <a:endParaRPr lang="zh-CN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矩形 38916"/>
          <p:cNvSpPr/>
          <p:nvPr/>
        </p:nvSpPr>
        <p:spPr>
          <a:xfrm>
            <a:off x="685800" y="1292225"/>
            <a:ext cx="133032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正 确</a:t>
            </a:r>
            <a:endParaRPr lang="zh-CN" altLang="en-US" sz="400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8918" name="图片 389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1292225"/>
            <a:ext cx="762000" cy="760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9" name="组合 38918"/>
          <p:cNvGrpSpPr/>
          <p:nvPr/>
        </p:nvGrpSpPr>
        <p:grpSpPr>
          <a:xfrm>
            <a:off x="5716588" y="1292225"/>
            <a:ext cx="2192337" cy="1181100"/>
            <a:chOff x="0" y="0"/>
            <a:chExt cx="1535" cy="1445"/>
          </a:xfrm>
        </p:grpSpPr>
        <p:sp>
          <p:nvSpPr>
            <p:cNvPr id="38920" name="矩形 38919"/>
            <p:cNvSpPr/>
            <p:nvPr/>
          </p:nvSpPr>
          <p:spPr>
            <a:xfrm>
              <a:off x="428" y="70"/>
              <a:ext cx="1107" cy="1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075" tIns="46038" rIns="92075" bIns="46038">
              <a:spAutoFit/>
            </a:bodyPr>
            <a:p>
              <a:pPr algn="ctr" defTabSz="762000" eaLnBrk="0" hangingPunct="0"/>
              <a:r>
                <a:rPr lang="zh-CN" altLang="en-US" sz="440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zh-CN" altLang="en-US" sz="4400">
                  <a:solidFill>
                    <a:srgbClr val="FF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不 好</a:t>
              </a:r>
              <a:endParaRPr lang="zh-CN" altLang="en-US" sz="440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defTabSz="762000" eaLnBrk="0" hangingPunct="0"/>
              <a:endParaRPr lang="zh-CN" altLang="en-US" sz="2400">
                <a:solidFill>
                  <a:srgbClr val="FF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pic>
          <p:nvPicPr>
            <p:cNvPr id="38921" name="图片 389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3" cy="8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922" name="矩形 38921"/>
          <p:cNvSpPr/>
          <p:nvPr/>
        </p:nvSpPr>
        <p:spPr>
          <a:xfrm>
            <a:off x="2916238" y="4940300"/>
            <a:ext cx="5640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密缠（半叠缠绕）搭接标准为胶带的</a:t>
            </a:r>
            <a:r>
              <a:rPr lang="en-US" altLang="zh-CN" sz="24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50%</a:t>
            </a:r>
            <a:endParaRPr lang="en-US" altLang="zh-CN" sz="240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8923" name="矩形 38922"/>
          <p:cNvSpPr/>
          <p:nvPr/>
        </p:nvSpPr>
        <p:spPr>
          <a:xfrm>
            <a:off x="2916238" y="5395913"/>
            <a:ext cx="5564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裸缠（花缠）间隔距离标准为胶带的</a:t>
            </a:r>
            <a:r>
              <a:rPr lang="en-US" altLang="zh-CN" sz="24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50%</a:t>
            </a:r>
            <a:endParaRPr lang="en-US" altLang="zh-CN" sz="240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8924" name="矩形 38923"/>
          <p:cNvSpPr/>
          <p:nvPr/>
        </p:nvSpPr>
        <p:spPr>
          <a:xfrm>
            <a:off x="390525" y="5168900"/>
            <a:ext cx="27416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>
                <a:latin typeface="仿宋_GB2312" pitchFamily="1" charset="-122"/>
                <a:ea typeface="仿宋_GB2312" pitchFamily="1" charset="-122"/>
              </a:rPr>
              <a:t>除工艺特殊要求外</a:t>
            </a:r>
            <a:endParaRPr lang="zh-CN" altLang="en-US" sz="240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8925" name="矩形 38924"/>
          <p:cNvSpPr/>
          <p:nvPr/>
        </p:nvSpPr>
        <p:spPr>
          <a:xfrm>
            <a:off x="228600" y="4787900"/>
            <a:ext cx="8688388" cy="10652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dirty="0">
              <a:solidFill>
                <a:schemeClr val="accent2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8926" name="矩形 38925"/>
          <p:cNvSpPr/>
          <p:nvPr/>
        </p:nvSpPr>
        <p:spPr>
          <a:xfrm>
            <a:off x="4789488" y="4356100"/>
            <a:ext cx="31670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</a:rPr>
              <a:t>胶带没有重叠</a:t>
            </a:r>
            <a:r>
              <a:rPr lang="en-US" altLang="zh-CN" sz="1800">
                <a:solidFill>
                  <a:schemeClr val="tx1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</a:rPr>
              <a:t>缠绕露线）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38927" name="图片 38926" descr="IMG_2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052638"/>
            <a:ext cx="3505200" cy="207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8" name="椭圆 38927"/>
          <p:cNvSpPr/>
          <p:nvPr/>
        </p:nvSpPr>
        <p:spPr>
          <a:xfrm>
            <a:off x="5797550" y="2916238"/>
            <a:ext cx="685800" cy="68421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29" name="直接连接符 38928"/>
          <p:cNvSpPr/>
          <p:nvPr/>
        </p:nvSpPr>
        <p:spPr>
          <a:xfrm flipH="1" flipV="1">
            <a:off x="6084888" y="3563938"/>
            <a:ext cx="12700" cy="768350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pic>
        <p:nvPicPr>
          <p:cNvPr id="38930" name="图片 38929" descr="11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979613"/>
            <a:ext cx="3505200" cy="212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1" name="直接连接符 38930"/>
          <p:cNvSpPr/>
          <p:nvPr/>
        </p:nvSpPr>
        <p:spPr>
          <a:xfrm>
            <a:off x="1474788" y="2844800"/>
            <a:ext cx="865187" cy="714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2" name="文本框 38931"/>
          <p:cNvSpPr txBox="1"/>
          <p:nvPr/>
        </p:nvSpPr>
        <p:spPr>
          <a:xfrm>
            <a:off x="1763713" y="2555875"/>
            <a:ext cx="895350" cy="2841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400">
                <a:latin typeface="Arial" panose="020B0604020202020204" pitchFamily="34" charset="0"/>
              </a:rPr>
              <a:t>缠绕方向</a:t>
            </a:r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五：胶带全缠（半叠包扎）</a:t>
            </a:r>
            <a:endParaRPr lang="zh-CN" altLang="en-US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9940" name="图片 39939"/>
          <p:cNvPicPr>
            <a:picLocks noChangeAspect="1"/>
          </p:cNvPicPr>
          <p:nvPr/>
        </p:nvPicPr>
        <p:blipFill>
          <a:blip r:embed="rId1"/>
          <a:srcRect l="3125" t="21463" r="3108" b="17513"/>
          <a:stretch>
            <a:fillRect/>
          </a:stretch>
        </p:blipFill>
        <p:spPr>
          <a:xfrm>
            <a:off x="396875" y="1331913"/>
            <a:ext cx="8280400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五：胶带花缠</a:t>
            </a:r>
            <a:endParaRPr lang="zh-CN" altLang="en-US"/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0964" name="图片 40963"/>
          <p:cNvPicPr>
            <a:picLocks noChangeAspect="1"/>
          </p:cNvPicPr>
          <p:nvPr/>
        </p:nvPicPr>
        <p:blipFill>
          <a:blip r:embed="rId1"/>
          <a:srcRect l="3125" t="21463" r="4964" b="15538"/>
          <a:stretch>
            <a:fillRect/>
          </a:stretch>
        </p:blipFill>
        <p:spPr>
          <a:xfrm>
            <a:off x="396875" y="1331913"/>
            <a:ext cx="8280400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1985" descr="未标题-1"/>
          <p:cNvPicPr>
            <a:picLocks noChangeAspect="1"/>
          </p:cNvPicPr>
          <p:nvPr/>
        </p:nvPicPr>
        <p:blipFill>
          <a:blip r:embed="rId1"/>
          <a:srcRect t="9830" b="4915"/>
          <a:stretch>
            <a:fillRect/>
          </a:stretch>
        </p:blipFill>
        <p:spPr>
          <a:xfrm>
            <a:off x="612775" y="1355725"/>
            <a:ext cx="3887788" cy="345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41986" descr="未标题-1"/>
          <p:cNvPicPr>
            <a:picLocks noChangeAspect="1"/>
          </p:cNvPicPr>
          <p:nvPr/>
        </p:nvPicPr>
        <p:blipFill>
          <a:blip r:embed="rId2"/>
          <a:srcRect r="2870"/>
          <a:stretch>
            <a:fillRect/>
          </a:stretch>
        </p:blipFill>
        <p:spPr>
          <a:xfrm>
            <a:off x="4645025" y="1265238"/>
            <a:ext cx="4186238" cy="3735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矩形 41987"/>
          <p:cNvSpPr/>
          <p:nvPr/>
        </p:nvSpPr>
        <p:spPr>
          <a:xfrm>
            <a:off x="396875" y="1260475"/>
            <a:ext cx="4321175" cy="3735388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89" name="矩形 41988"/>
          <p:cNvSpPr/>
          <p:nvPr/>
        </p:nvSpPr>
        <p:spPr>
          <a:xfrm>
            <a:off x="4587875" y="1265238"/>
            <a:ext cx="4321175" cy="3735387"/>
          </a:xfrm>
          <a:prstGeom prst="rect">
            <a:avLst/>
          </a:prstGeom>
          <a:noFill/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0" name="文本框 41989"/>
          <p:cNvSpPr txBox="1"/>
          <p:nvPr/>
        </p:nvSpPr>
        <p:spPr>
          <a:xfrm>
            <a:off x="252413" y="403225"/>
            <a:ext cx="5837237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</a:pPr>
            <a:r>
              <a:rPr lang="zh-CN" altLang="en-US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五：胶带操作警示图</a:t>
            </a:r>
            <a:endParaRPr lang="zh-CN" altLang="en-US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41991" name="爆炸形 1 41990"/>
          <p:cNvSpPr/>
          <p:nvPr/>
        </p:nvSpPr>
        <p:spPr>
          <a:xfrm>
            <a:off x="179388" y="906463"/>
            <a:ext cx="3455987" cy="3589337"/>
          </a:xfrm>
          <a:prstGeom prst="irregularSeal1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2" name="文本框 41991"/>
          <p:cNvSpPr txBox="1"/>
          <p:nvPr/>
        </p:nvSpPr>
        <p:spPr>
          <a:xfrm>
            <a:off x="3563938" y="1265238"/>
            <a:ext cx="8953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</a:pPr>
            <a:r>
              <a:rPr lang="zh-CN" altLang="en-US" sz="2800">
                <a:solidFill>
                  <a:srgbClr val="FF3300"/>
                </a:solidFill>
                <a:latin typeface="仿宋_GB2312" pitchFamily="1" charset="-122"/>
                <a:ea typeface="仿宋_GB2312" pitchFamily="1" charset="-122"/>
              </a:rPr>
              <a:t>错误</a:t>
            </a:r>
            <a:endParaRPr lang="zh-CN" altLang="en-US" sz="2800">
              <a:solidFill>
                <a:srgbClr val="FF3300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41993" name="文本框 41992"/>
          <p:cNvSpPr txBox="1"/>
          <p:nvPr/>
        </p:nvSpPr>
        <p:spPr>
          <a:xfrm>
            <a:off x="7813675" y="1193800"/>
            <a:ext cx="8953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</a:pPr>
            <a:r>
              <a:rPr lang="zh-CN" altLang="en-US" sz="2800">
                <a:solidFill>
                  <a:srgbClr val="33CC33"/>
                </a:solidFill>
                <a:latin typeface="仿宋_GB2312" pitchFamily="1" charset="-122"/>
                <a:ea typeface="仿宋_GB2312" pitchFamily="1" charset="-122"/>
              </a:rPr>
              <a:t>正确</a:t>
            </a:r>
            <a:endParaRPr lang="zh-CN" altLang="en-US" sz="2800">
              <a:solidFill>
                <a:srgbClr val="33CC33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41994" name="文本框 41993"/>
          <p:cNvSpPr txBox="1"/>
          <p:nvPr/>
        </p:nvSpPr>
        <p:spPr>
          <a:xfrm>
            <a:off x="801688" y="5106988"/>
            <a:ext cx="2978150" cy="395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</a:pPr>
            <a:r>
              <a:rPr lang="zh-CN" altLang="en-US" sz="20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胶带撕断后，不准翘边！</a:t>
            </a:r>
            <a:endParaRPr lang="zh-CN" altLang="en-US" sz="200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41995" name="文本框 41994"/>
          <p:cNvSpPr txBox="1"/>
          <p:nvPr/>
        </p:nvSpPr>
        <p:spPr>
          <a:xfrm>
            <a:off x="4570413" y="5072063"/>
            <a:ext cx="4106862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20000"/>
              </a:spcBef>
            </a:pPr>
            <a:r>
              <a:rPr lang="zh-CN" altLang="en-US" sz="2000">
                <a:solidFill>
                  <a:schemeClr val="tx1"/>
                </a:solidFill>
                <a:latin typeface="仿宋_GB2312" pitchFamily="1" charset="-122"/>
                <a:ea typeface="仿宋_GB2312" pitchFamily="1" charset="-122"/>
              </a:rPr>
              <a:t>   胶带撕断后，用手将断头抿平紧贴在线束上！</a:t>
            </a:r>
            <a:endParaRPr lang="zh-CN" altLang="en-US" sz="2000">
              <a:solidFill>
                <a:schemeClr val="tx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41996" name="矩形 41995"/>
          <p:cNvSpPr/>
          <p:nvPr/>
        </p:nvSpPr>
        <p:spPr>
          <a:xfrm>
            <a:off x="7926388" y="6003925"/>
            <a:ext cx="977900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1200" b="0">
                <a:solidFill>
                  <a:schemeClr val="tx1"/>
                </a:solidFill>
                <a:latin typeface="Arial" panose="020B0604020202020204" pitchFamily="34" charset="0"/>
              </a:rPr>
              <a:t>MST-07099</a:t>
            </a:r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7" name="矩形 41996"/>
          <p:cNvSpPr/>
          <p:nvPr/>
        </p:nvSpPr>
        <p:spPr>
          <a:xfrm>
            <a:off x="6589713" y="6005513"/>
            <a:ext cx="942975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1200" b="0">
                <a:solidFill>
                  <a:schemeClr val="tx1"/>
                </a:solidFill>
                <a:latin typeface="Arial" panose="020B0604020202020204" pitchFamily="34" charset="0"/>
              </a:rPr>
              <a:t>2007.09.13</a:t>
            </a:r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98" name="任意多边形 41997"/>
          <p:cNvSpPr/>
          <p:nvPr/>
        </p:nvSpPr>
        <p:spPr>
          <a:xfrm rot="1399739">
            <a:off x="5654675" y="2916238"/>
            <a:ext cx="1439863" cy="28892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占位符 43009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148638" cy="4630738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400" b="1"/>
              <a:t>分支缠胶布</a:t>
            </a:r>
            <a:endParaRPr lang="zh-CN" altLang="en-US" sz="2400" b="1"/>
          </a:p>
          <a:p>
            <a:pPr>
              <a:lnSpc>
                <a:spcPct val="80000"/>
              </a:lnSpc>
              <a:buNone/>
            </a:pPr>
            <a:r>
              <a:rPr lang="zh-CN" altLang="en-US" sz="1400" b="1"/>
              <a:t>  </a:t>
            </a:r>
            <a:r>
              <a:rPr lang="en-US" altLang="zh-CN" sz="1600" b="1"/>
              <a:t>1</a:t>
            </a:r>
            <a:r>
              <a:rPr lang="zh-CN" altLang="en-US" sz="1600" b="1"/>
              <a:t>、胶布规格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</a:t>
            </a:r>
            <a:r>
              <a:rPr lang="en-US" altLang="zh-CN" sz="1600" b="1"/>
              <a:t>A</a:t>
            </a:r>
            <a:r>
              <a:rPr lang="zh-CN" altLang="en-US" sz="1600" b="1"/>
              <a:t>、使用</a:t>
            </a:r>
            <a:r>
              <a:rPr lang="en-US" altLang="zh-CN" sz="1600" b="1"/>
              <a:t>0.13×19×20 </a:t>
            </a:r>
            <a:r>
              <a:rPr lang="zh-CN" altLang="en-US" sz="1600" b="1"/>
              <a:t>的规格胶布   </a:t>
            </a:r>
            <a:r>
              <a:rPr lang="en-US" altLang="zh-CN" sz="1600" b="1"/>
              <a:t>B</a:t>
            </a:r>
            <a:r>
              <a:rPr lang="zh-CN" altLang="en-US" sz="1600" b="1"/>
              <a:t>、按图面指示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</a:t>
            </a:r>
            <a:r>
              <a:rPr lang="en-US" altLang="zh-CN" sz="1600" b="1"/>
              <a:t>2</a:t>
            </a:r>
            <a:r>
              <a:rPr lang="zh-CN" altLang="en-US" sz="1600" b="1"/>
              <a:t>、基准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十字粘分叉部（里外）两侧，使电线固定。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                                                                                               缠两圈以上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</a:t>
            </a:r>
            <a:r>
              <a:rPr lang="en-US" altLang="zh-CN" sz="1600" b="1"/>
              <a:t>3</a:t>
            </a:r>
            <a:r>
              <a:rPr lang="zh-CN" altLang="en-US" sz="1600" b="1"/>
              <a:t>、缠绕方法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不要拉长胶布，认真缠到电线上。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</a:t>
            </a:r>
            <a:r>
              <a:rPr lang="en-US" altLang="zh-CN" sz="1600" b="1"/>
              <a:t>4</a:t>
            </a:r>
            <a:r>
              <a:rPr lang="zh-CN" altLang="en-US" sz="1600" b="1"/>
              <a:t>、外观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分支部胶布缠绕部不要有拧曲、末端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r>
              <a:rPr lang="zh-CN" altLang="en-US" sz="1600" b="1"/>
              <a:t>         剥离等，缠胶布后要看不到电线。</a:t>
            </a:r>
            <a:endParaRPr lang="zh-CN" altLang="en-US" sz="1600" b="1"/>
          </a:p>
          <a:p>
            <a:pPr>
              <a:lnSpc>
                <a:spcPct val="80000"/>
              </a:lnSpc>
              <a:buNone/>
            </a:pPr>
            <a:endParaRPr lang="zh-CN" altLang="en-US" sz="1600" b="1"/>
          </a:p>
        </p:txBody>
      </p:sp>
      <p:pic>
        <p:nvPicPr>
          <p:cNvPr id="43011" name="内容占位符 43010" descr="Mvc-094s"/>
          <p:cNvPicPr>
            <a:picLocks noChangeAspect="1"/>
          </p:cNvPicPr>
          <p:nvPr>
            <p:ph sz="quarter" idx="2"/>
          </p:nvPr>
        </p:nvPicPr>
        <p:blipFill>
          <a:blip r:embed="rId1"/>
          <a:srcRect l="20634" t="11441" r="17461" b="16101"/>
          <a:stretch>
            <a:fillRect/>
          </a:stretch>
        </p:blipFill>
        <p:spPr>
          <a:xfrm>
            <a:off x="1979613" y="2741613"/>
            <a:ext cx="1182687" cy="893762"/>
          </a:xfrm>
        </p:spPr>
      </p:pic>
      <p:sp>
        <p:nvSpPr>
          <p:cNvPr id="43012" name="右箭头 43011"/>
          <p:cNvSpPr/>
          <p:nvPr/>
        </p:nvSpPr>
        <p:spPr>
          <a:xfrm>
            <a:off x="3203575" y="3060700"/>
            <a:ext cx="352425" cy="247650"/>
          </a:xfrm>
          <a:prstGeom prst="rightArrow">
            <a:avLst>
              <a:gd name="adj1" fmla="val 50000"/>
              <a:gd name="adj2" fmla="val 35576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3013" name="内容占位符 43012" descr="Mvc-095s"/>
          <p:cNvPicPr>
            <a:picLocks noChangeAspect="1"/>
          </p:cNvPicPr>
          <p:nvPr>
            <p:ph sz="quarter" idx="3"/>
          </p:nvPr>
        </p:nvPicPr>
        <p:blipFill>
          <a:blip r:embed="rId2"/>
          <a:srcRect l="18654" t="9656" r="10881" b="11035"/>
          <a:stretch>
            <a:fillRect/>
          </a:stretch>
        </p:blipFill>
        <p:spPr>
          <a:xfrm>
            <a:off x="3563938" y="2736850"/>
            <a:ext cx="1181100" cy="898525"/>
          </a:xfrm>
        </p:spPr>
      </p:pic>
      <p:pic>
        <p:nvPicPr>
          <p:cNvPr id="43014" name="图片 43013" descr="Mvc-096s"/>
          <p:cNvPicPr>
            <a:picLocks noChangeAspect="1"/>
          </p:cNvPicPr>
          <p:nvPr/>
        </p:nvPicPr>
        <p:blipFill>
          <a:blip r:embed="rId3"/>
          <a:srcRect l="9035" t="13332" b="27194"/>
          <a:stretch>
            <a:fillRect/>
          </a:stretch>
        </p:blipFill>
        <p:spPr>
          <a:xfrm>
            <a:off x="5221288" y="2701925"/>
            <a:ext cx="1112837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3014" descr="Mvc-097s"/>
          <p:cNvPicPr>
            <a:picLocks noChangeAspect="1"/>
          </p:cNvPicPr>
          <p:nvPr/>
        </p:nvPicPr>
        <p:blipFill>
          <a:blip r:embed="rId4"/>
          <a:srcRect l="25887" t="3999" r="20708" b="6181"/>
          <a:stretch>
            <a:fillRect/>
          </a:stretch>
        </p:blipFill>
        <p:spPr>
          <a:xfrm>
            <a:off x="1042988" y="3994150"/>
            <a:ext cx="1657350" cy="8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43015" descr="Mvc-098s"/>
          <p:cNvPicPr>
            <a:picLocks noChangeAspect="1"/>
          </p:cNvPicPr>
          <p:nvPr/>
        </p:nvPicPr>
        <p:blipFill>
          <a:blip r:embed="rId5"/>
          <a:srcRect l="30983" t="6268" r="24359" b="6552"/>
          <a:stretch>
            <a:fillRect/>
          </a:stretch>
        </p:blipFill>
        <p:spPr>
          <a:xfrm>
            <a:off x="3203575" y="4065588"/>
            <a:ext cx="1585913" cy="896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图片 43016" descr="Mvc-099s"/>
          <p:cNvPicPr>
            <a:picLocks noChangeAspect="1"/>
          </p:cNvPicPr>
          <p:nvPr/>
        </p:nvPicPr>
        <p:blipFill>
          <a:blip r:embed="rId6"/>
          <a:srcRect l="12009" t="11919" r="8296" b="8430"/>
          <a:stretch>
            <a:fillRect/>
          </a:stretch>
        </p:blipFill>
        <p:spPr>
          <a:xfrm>
            <a:off x="5183188" y="5184775"/>
            <a:ext cx="1262062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8" name="右箭头 43017"/>
          <p:cNvSpPr/>
          <p:nvPr/>
        </p:nvSpPr>
        <p:spPr>
          <a:xfrm>
            <a:off x="4789488" y="3060700"/>
            <a:ext cx="352425" cy="247650"/>
          </a:xfrm>
          <a:prstGeom prst="rightArrow">
            <a:avLst>
              <a:gd name="adj1" fmla="val 50000"/>
              <a:gd name="adj2" fmla="val 35576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9" name="直接连接符 43018"/>
          <p:cNvSpPr/>
          <p:nvPr/>
        </p:nvSpPr>
        <p:spPr>
          <a:xfrm>
            <a:off x="6229350" y="3205163"/>
            <a:ext cx="288925" cy="2143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20" name="直接连接符 43019"/>
          <p:cNvSpPr/>
          <p:nvPr/>
        </p:nvSpPr>
        <p:spPr>
          <a:xfrm>
            <a:off x="6157913" y="3276600"/>
            <a:ext cx="360362" cy="142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21" name="文本框 43020"/>
          <p:cNvSpPr txBox="1"/>
          <p:nvPr/>
        </p:nvSpPr>
        <p:spPr>
          <a:xfrm>
            <a:off x="5410200" y="3825875"/>
            <a:ext cx="2590800" cy="974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胶布在拉长状态下切断粘贴在线体上，在放置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</a:rPr>
              <a:t>24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</a:rPr>
              <a:t>小时后切断边沿会向上卷曲，造成外观不合格。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2" name="爆炸形 1 43021"/>
          <p:cNvSpPr/>
          <p:nvPr/>
        </p:nvSpPr>
        <p:spPr>
          <a:xfrm>
            <a:off x="4953000" y="3200400"/>
            <a:ext cx="3429000" cy="2209800"/>
          </a:xfrm>
          <a:prstGeom prst="irregularSeal1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23" name="左箭头 43022"/>
          <p:cNvSpPr/>
          <p:nvPr/>
        </p:nvSpPr>
        <p:spPr>
          <a:xfrm rot="20785404">
            <a:off x="4267200" y="4191000"/>
            <a:ext cx="838200" cy="228600"/>
          </a:xfrm>
          <a:prstGeom prst="leftArrow">
            <a:avLst>
              <a:gd name="adj1" fmla="val 50000"/>
              <a:gd name="adj2" fmla="val 91666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24" name="标题 43023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r>
              <a:rPr lang="zh-CN" altLang="en-US" sz="2800" b="1"/>
              <a:t>五、缠胶布</a:t>
            </a:r>
            <a:endParaRPr lang="zh-CN" altLang="en-US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Img223416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6013"/>
            <a:ext cx="9145588" cy="546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5638800" y="4191000"/>
            <a:ext cx="914400" cy="214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900">
                <a:solidFill>
                  <a:schemeClr val="tx1"/>
                </a:solidFill>
                <a:latin typeface="Arial" panose="020B0604020202020204" pitchFamily="34" charset="0"/>
              </a:rPr>
              <a:t>郑州宇通</a:t>
            </a:r>
            <a:endParaRPr lang="zh-CN" altLang="en-US" sz="9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直接连接符 6147"/>
          <p:cNvSpPr/>
          <p:nvPr/>
        </p:nvSpPr>
        <p:spPr>
          <a:xfrm flipH="1">
            <a:off x="5486400" y="4038600"/>
            <a:ext cx="68580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直接连接符 6148"/>
          <p:cNvSpPr/>
          <p:nvPr/>
        </p:nvSpPr>
        <p:spPr>
          <a:xfrm flipV="1">
            <a:off x="6172200" y="3657600"/>
            <a:ext cx="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0" name="直接连接符 6149"/>
          <p:cNvSpPr/>
          <p:nvPr/>
        </p:nvSpPr>
        <p:spPr>
          <a:xfrm flipV="1">
            <a:off x="6172200" y="3810000"/>
            <a:ext cx="152400" cy="2286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1" name="直接连接符 6150"/>
          <p:cNvSpPr/>
          <p:nvPr/>
        </p:nvSpPr>
        <p:spPr>
          <a:xfrm flipV="1">
            <a:off x="6248400" y="2667000"/>
            <a:ext cx="1371600" cy="1295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2" name="直接连接符 6151"/>
          <p:cNvSpPr/>
          <p:nvPr/>
        </p:nvSpPr>
        <p:spPr>
          <a:xfrm flipH="1">
            <a:off x="5791200" y="4038600"/>
            <a:ext cx="381000" cy="9906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3" name="直接连接符 6152"/>
          <p:cNvSpPr/>
          <p:nvPr/>
        </p:nvSpPr>
        <p:spPr>
          <a:xfrm>
            <a:off x="6172200" y="4114800"/>
            <a:ext cx="228600" cy="6096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文本框 6153"/>
          <p:cNvSpPr txBox="1"/>
          <p:nvPr/>
        </p:nvSpPr>
        <p:spPr>
          <a:xfrm>
            <a:off x="7467600" y="2833688"/>
            <a:ext cx="914400" cy="214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900">
                <a:solidFill>
                  <a:schemeClr val="tx1"/>
                </a:solidFill>
                <a:latin typeface="Arial" panose="020B0604020202020204" pitchFamily="34" charset="0"/>
              </a:rPr>
              <a:t>一汽大发</a:t>
            </a:r>
            <a:endParaRPr lang="zh-CN" altLang="en-US" sz="9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8231188" y="6011863"/>
            <a:ext cx="914400" cy="214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直接连接符 6155"/>
          <p:cNvSpPr/>
          <p:nvPr/>
        </p:nvSpPr>
        <p:spPr>
          <a:xfrm>
            <a:off x="6172200" y="4038600"/>
            <a:ext cx="76200" cy="1447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7" name="五角星 6156"/>
          <p:cNvSpPr/>
          <p:nvPr/>
        </p:nvSpPr>
        <p:spPr>
          <a:xfrm>
            <a:off x="6019800" y="3886200"/>
            <a:ext cx="304800" cy="228600"/>
          </a:xfrm>
          <a:prstGeom prst="star5">
            <a:avLst/>
          </a:prstGeom>
          <a:gradFill rotWithShape="0">
            <a:gsLst>
              <a:gs pos="0">
                <a:srgbClr val="FFFFFF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8" name="矩形标注 6157"/>
          <p:cNvSpPr/>
          <p:nvPr/>
        </p:nvSpPr>
        <p:spPr>
          <a:xfrm>
            <a:off x="4876800" y="3200400"/>
            <a:ext cx="838200" cy="381000"/>
          </a:xfrm>
          <a:prstGeom prst="wedgeRectCallout">
            <a:avLst>
              <a:gd name="adj1" fmla="val 91477"/>
              <a:gd name="adj2" fmla="val 150000"/>
            </a:avLst>
          </a:prstGeom>
          <a:solidFill>
            <a:schemeClr val="tx2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900">
                <a:solidFill>
                  <a:srgbClr val="000099"/>
                </a:solidFill>
                <a:latin typeface="Arial" panose="020B0604020202020204" pitchFamily="34" charset="0"/>
              </a:rPr>
              <a:t>洛阳新东方</a:t>
            </a:r>
            <a:endParaRPr lang="zh-CN" altLang="en-US" sz="9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900">
                <a:solidFill>
                  <a:srgbClr val="000099"/>
                </a:solidFill>
                <a:latin typeface="Arial" panose="020B0604020202020204" pitchFamily="34" charset="0"/>
              </a:rPr>
              <a:t>洛阳一拖</a:t>
            </a:r>
            <a:endParaRPr lang="zh-CN" altLang="en-US" sz="9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未知"/>
          <p:cNvSpPr/>
          <p:nvPr/>
        </p:nvSpPr>
        <p:spPr>
          <a:xfrm>
            <a:off x="8382000" y="584200"/>
            <a:ext cx="762000" cy="698500"/>
          </a:xfrm>
          <a:custGeom>
            <a:avLst/>
            <a:gdLst/>
            <a:ahLst/>
            <a:cxnLst/>
            <a:pathLst>
              <a:path w="528" h="440">
                <a:moveTo>
                  <a:pt x="152" y="16"/>
                </a:moveTo>
                <a:cubicBezTo>
                  <a:pt x="88" y="32"/>
                  <a:pt x="80" y="216"/>
                  <a:pt x="56" y="256"/>
                </a:cubicBezTo>
                <a:cubicBezTo>
                  <a:pt x="32" y="296"/>
                  <a:pt x="0" y="248"/>
                  <a:pt x="8" y="256"/>
                </a:cubicBezTo>
                <a:cubicBezTo>
                  <a:pt x="16" y="264"/>
                  <a:pt x="72" y="280"/>
                  <a:pt x="104" y="304"/>
                </a:cubicBezTo>
                <a:cubicBezTo>
                  <a:pt x="136" y="328"/>
                  <a:pt x="136" y="384"/>
                  <a:pt x="200" y="400"/>
                </a:cubicBezTo>
                <a:cubicBezTo>
                  <a:pt x="264" y="416"/>
                  <a:pt x="448" y="440"/>
                  <a:pt x="488" y="400"/>
                </a:cubicBezTo>
                <a:cubicBezTo>
                  <a:pt x="528" y="360"/>
                  <a:pt x="496" y="224"/>
                  <a:pt x="440" y="160"/>
                </a:cubicBezTo>
                <a:cubicBezTo>
                  <a:pt x="384" y="96"/>
                  <a:pt x="216" y="0"/>
                  <a:pt x="152" y="16"/>
                </a:cubicBezTo>
                <a:close/>
              </a:path>
            </a:pathLst>
          </a:custGeom>
          <a:solidFill>
            <a:schemeClr val="tx2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0" name="矩形 6159"/>
          <p:cNvSpPr/>
          <p:nvPr/>
        </p:nvSpPr>
        <p:spPr>
          <a:xfrm>
            <a:off x="500063" y="155575"/>
            <a:ext cx="8034337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</a:rPr>
              <a:t>全国汽车厂家分布图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五、“</a:t>
            </a:r>
            <a:r>
              <a:rPr lang="en-US" altLang="zh-CN" sz="2800" b="1"/>
              <a:t>U”</a:t>
            </a:r>
            <a:r>
              <a:rPr lang="zh-CN" altLang="en-US" sz="2800" b="1"/>
              <a:t>型卡压接缠胶布</a:t>
            </a:r>
            <a:endParaRPr lang="zh-CN" altLang="en-US" sz="2800" b="1"/>
          </a:p>
        </p:txBody>
      </p:sp>
      <p:sp>
        <p:nvSpPr>
          <p:cNvPr id="44035" name="文本占位符 44034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708900" cy="4408487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400" b="1"/>
              <a:t>U</a:t>
            </a:r>
            <a:r>
              <a:rPr lang="zh-CN" altLang="en-US" sz="2400" b="1"/>
              <a:t>型卡压接部缠胶布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</a:t>
            </a:r>
            <a:r>
              <a:rPr lang="en-US" altLang="zh-CN" sz="2400" b="1"/>
              <a:t>1</a:t>
            </a:r>
            <a:r>
              <a:rPr lang="zh-CN" altLang="en-US" sz="2400" b="1"/>
              <a:t>、胶布的种类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     </a:t>
            </a:r>
            <a:r>
              <a:rPr lang="en-US" altLang="zh-CN" sz="2400" b="1"/>
              <a:t>A</a:t>
            </a:r>
            <a:r>
              <a:rPr lang="zh-CN" altLang="en-US" sz="2400" b="1"/>
              <a:t>、使用 </a:t>
            </a:r>
            <a:r>
              <a:rPr lang="en-US" altLang="zh-CN" sz="2400" b="1"/>
              <a:t>0.18×40×20 </a:t>
            </a:r>
            <a:r>
              <a:rPr lang="zh-CN" altLang="en-US" sz="2400" b="1"/>
              <a:t>的规格胶布。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     </a:t>
            </a:r>
            <a:r>
              <a:rPr lang="en-US" altLang="zh-CN" sz="2400" b="1"/>
              <a:t>B</a:t>
            </a:r>
            <a:r>
              <a:rPr lang="zh-CN" altLang="en-US" sz="2400" b="1"/>
              <a:t>、按图面指示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</a:t>
            </a:r>
            <a:r>
              <a:rPr lang="en-US" altLang="zh-CN" sz="2400" b="1"/>
              <a:t>2</a:t>
            </a:r>
            <a:r>
              <a:rPr lang="zh-CN" altLang="en-US" sz="2400" b="1"/>
              <a:t>、缠绕方法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注意：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     ⑴、缠法为停止包，缠绕层数根据作业指导书作业。</a:t>
            </a:r>
            <a:endParaRPr lang="zh-CN" altLang="en-US" sz="2400" b="1"/>
          </a:p>
          <a:p>
            <a:pPr>
              <a:lnSpc>
                <a:spcPct val="90000"/>
              </a:lnSpc>
              <a:buNone/>
            </a:pPr>
            <a:r>
              <a:rPr lang="zh-CN" altLang="en-US" sz="2400" b="1"/>
              <a:t>       ⑵、为了防止胶布翻起等，要在胶布缠绕结束部分认真压好。</a:t>
            </a:r>
            <a:endParaRPr lang="zh-CN" altLang="en-US" sz="2400" b="1"/>
          </a:p>
        </p:txBody>
      </p:sp>
      <p:pic>
        <p:nvPicPr>
          <p:cNvPr id="44036" name="图片 44035" descr="kk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13" y="3276600"/>
            <a:ext cx="5386387" cy="130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文本占位符 45057"/>
          <p:cNvPicPr>
            <a:picLocks noGrp="1" noChangeAspect="1"/>
          </p:cNvPicPr>
          <p:nvPr>
            <p:ph type="body" idx="1"/>
          </p:nvPr>
        </p:nvPicPr>
        <p:blipFill>
          <a:blip r:embed="rId1"/>
          <a:srcRect l="17305" t="25063" r="17303" b="14641"/>
          <a:stretch>
            <a:fillRect/>
          </a:stretch>
        </p:blipFill>
        <p:spPr>
          <a:xfrm>
            <a:off x="252413" y="1098550"/>
            <a:ext cx="8496300" cy="5202238"/>
          </a:xfrm>
        </p:spPr>
      </p:pic>
      <p:sp>
        <p:nvSpPr>
          <p:cNvPr id="45059" name="标题 45058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b="1"/>
              <a:t>五、“</a:t>
            </a:r>
            <a:r>
              <a:rPr lang="en-US" altLang="zh-CN" sz="3200" b="1"/>
              <a:t>U”</a:t>
            </a:r>
            <a:r>
              <a:rPr lang="zh-CN" altLang="en-US" sz="3200" b="1"/>
              <a:t>型卡压接缠胶布</a:t>
            </a:r>
            <a:endParaRPr lang="zh-CN" altLang="en-US" sz="32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六、</a:t>
            </a:r>
            <a:r>
              <a:rPr lang="en-US" altLang="zh-CN"/>
              <a:t>PVC</a:t>
            </a:r>
            <a:r>
              <a:rPr lang="zh-CN" altLang="en-US"/>
              <a:t>管固定</a:t>
            </a:r>
            <a:endParaRPr lang="zh-CN" altLang="en-US"/>
          </a:p>
        </p:txBody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6084" name="图片 46083"/>
          <p:cNvPicPr>
            <a:picLocks noChangeAspect="1"/>
          </p:cNvPicPr>
          <p:nvPr/>
        </p:nvPicPr>
        <p:blipFill>
          <a:blip r:embed="rId1"/>
          <a:srcRect l="3125" t="21463" r="4964" b="13564"/>
          <a:stretch>
            <a:fillRect/>
          </a:stretch>
        </p:blipFill>
        <p:spPr>
          <a:xfrm>
            <a:off x="468313" y="1331913"/>
            <a:ext cx="8137525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六、</a:t>
            </a:r>
            <a:r>
              <a:rPr lang="en-US" altLang="zh-CN"/>
              <a:t>PVC</a:t>
            </a:r>
            <a:r>
              <a:rPr lang="zh-CN" altLang="en-US"/>
              <a:t>管固定</a:t>
            </a:r>
            <a:endParaRPr lang="zh-CN" altLang="en-US"/>
          </a:p>
        </p:txBody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7108" name="图片 47107"/>
          <p:cNvPicPr>
            <a:picLocks noChangeAspect="1"/>
          </p:cNvPicPr>
          <p:nvPr/>
        </p:nvPicPr>
        <p:blipFill>
          <a:blip r:embed="rId1"/>
          <a:srcRect l="8659" t="24414" r="12337" b="17513"/>
          <a:stretch>
            <a:fillRect/>
          </a:stretch>
        </p:blipFill>
        <p:spPr>
          <a:xfrm>
            <a:off x="539750" y="1547813"/>
            <a:ext cx="7705725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六、开口</a:t>
            </a:r>
            <a:r>
              <a:rPr lang="en-US" altLang="zh-CN"/>
              <a:t>PVC</a:t>
            </a:r>
            <a:r>
              <a:rPr lang="zh-CN" altLang="en-US"/>
              <a:t>管包扎</a:t>
            </a:r>
            <a:endParaRPr lang="zh-CN" altLang="en-US"/>
          </a:p>
        </p:txBody>
      </p:sp>
      <p:pic>
        <p:nvPicPr>
          <p:cNvPr id="48131" name="文本占位符 48130"/>
          <p:cNvPicPr>
            <a:picLocks noGrp="1" noChangeAspect="1"/>
          </p:cNvPicPr>
          <p:nvPr>
            <p:ph type="body" idx="1"/>
          </p:nvPr>
        </p:nvPicPr>
        <p:blipFill>
          <a:blip r:embed="rId1"/>
          <a:srcRect l="2724" t="20166" r="4607" b="16133"/>
          <a:stretch>
            <a:fillRect/>
          </a:stretch>
        </p:blipFill>
        <p:spPr>
          <a:xfrm>
            <a:off x="180975" y="1044575"/>
            <a:ext cx="8640763" cy="5256213"/>
          </a:xfrm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>
            <a:spLocks noGrp="1"/>
          </p:cNvSpPr>
          <p:nvPr>
            <p:ph type="title"/>
          </p:nvPr>
        </p:nvSpPr>
        <p:spPr>
          <a:xfrm>
            <a:off x="0" y="155575"/>
            <a:ext cx="8534400" cy="835025"/>
          </a:xfrm>
        </p:spPr>
        <p:txBody>
          <a:bodyPr anchor="ctr"/>
          <a:p>
            <a:r>
              <a:rPr lang="zh-CN" altLang="en-US"/>
              <a:t>七、波纹管包扎</a:t>
            </a:r>
            <a:endParaRPr lang="zh-CN" altLang="en-US"/>
          </a:p>
        </p:txBody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9156" name="图片 49155"/>
          <p:cNvPicPr>
            <a:picLocks noChangeAspect="1"/>
          </p:cNvPicPr>
          <p:nvPr/>
        </p:nvPicPr>
        <p:blipFill>
          <a:blip r:embed="rId1"/>
          <a:srcRect l="3125" t="21463" r="4964" b="15150"/>
          <a:stretch>
            <a:fillRect/>
          </a:stretch>
        </p:blipFill>
        <p:spPr>
          <a:xfrm>
            <a:off x="0" y="971550"/>
            <a:ext cx="9145588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七、波纹管包扎</a:t>
            </a:r>
            <a:r>
              <a:rPr lang="en-US" altLang="zh-CN"/>
              <a:t>(</a:t>
            </a:r>
            <a:r>
              <a:rPr lang="zh-CN" altLang="en-US"/>
              <a:t>波纹管外全缠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50179" name="文本占位符 50178"/>
          <p:cNvPicPr>
            <a:picLocks noGrp="1" noChangeAspect="1"/>
          </p:cNvPicPr>
          <p:nvPr>
            <p:ph type="body" idx="1"/>
          </p:nvPr>
        </p:nvPicPr>
        <p:blipFill>
          <a:blip r:embed="rId1"/>
          <a:srcRect l="9995" t="24487" r="10594" b="17261"/>
          <a:stretch>
            <a:fillRect/>
          </a:stretch>
        </p:blipFill>
        <p:spPr>
          <a:xfrm>
            <a:off x="755650" y="1547813"/>
            <a:ext cx="7850188" cy="4608512"/>
          </a:xfrm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烤热缩管目视图</a:t>
            </a:r>
            <a:endParaRPr lang="zh-CN" altLang="en-US"/>
          </a:p>
        </p:txBody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xfrm>
            <a:off x="468313" y="1620838"/>
            <a:ext cx="6121400" cy="3887787"/>
          </a:xfrm>
        </p:spPr>
        <p:txBody>
          <a:bodyPr/>
          <a:p>
            <a:endParaRPr lang="zh-CN" altLang="en-US" dirty="0"/>
          </a:p>
        </p:txBody>
      </p:sp>
      <p:pic>
        <p:nvPicPr>
          <p:cNvPr id="51204" name="图片 51203"/>
          <p:cNvPicPr>
            <a:picLocks noChangeAspect="1"/>
          </p:cNvPicPr>
          <p:nvPr/>
        </p:nvPicPr>
        <p:blipFill>
          <a:blip r:embed="rId1"/>
          <a:srcRect l="22688" t="26434" r="-3174" b="24371"/>
          <a:stretch>
            <a:fillRect/>
          </a:stretch>
        </p:blipFill>
        <p:spPr>
          <a:xfrm>
            <a:off x="252413" y="1044575"/>
            <a:ext cx="8893175" cy="525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八、电线剥头状态确认</a:t>
            </a:r>
            <a:endParaRPr lang="zh-CN" altLang="en-US" sz="2800" b="1"/>
          </a:p>
        </p:txBody>
      </p:sp>
      <p:sp>
        <p:nvSpPr>
          <p:cNvPr id="52227" name="文本占位符 52226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en-US" altLang="zh-CN" sz="1800" b="1"/>
              <a:t>1</a:t>
            </a:r>
            <a:r>
              <a:rPr lang="zh-CN" altLang="en-US" sz="1800" b="1"/>
              <a:t>、判定基准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                芯线切斜                    芯线断线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芯线切伤                 绝缘皮切斜                    绝缘皮切断不良</a:t>
            </a:r>
            <a:endParaRPr lang="zh-CN" altLang="en-US" sz="1800" b="1"/>
          </a:p>
          <a:p>
            <a:pPr>
              <a:buNone/>
            </a:pPr>
            <a:r>
              <a:rPr lang="en-US" altLang="zh-CN" sz="1800" b="1"/>
              <a:t>2</a:t>
            </a:r>
            <a:r>
              <a:rPr lang="zh-CN" altLang="en-US" sz="1800" b="1"/>
              <a:t>、注意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以上内容用目测或放大镜确认。</a:t>
            </a:r>
            <a:endParaRPr lang="zh-CN" altLang="en-US" sz="1800" b="1"/>
          </a:p>
        </p:txBody>
      </p:sp>
      <p:pic>
        <p:nvPicPr>
          <p:cNvPr id="52228" name="内容占位符 52227" descr="Mvc-061s"/>
          <p:cNvPicPr>
            <a:picLocks noChangeAspect="1"/>
          </p:cNvPicPr>
          <p:nvPr>
            <p:ph sz="quarter" idx="2"/>
          </p:nvPr>
        </p:nvPicPr>
        <p:blipFill>
          <a:blip r:embed="rId1"/>
          <a:srcRect l="9602" t="6168" r="14569" b="11453"/>
          <a:stretch>
            <a:fillRect/>
          </a:stretch>
        </p:blipFill>
        <p:spPr>
          <a:xfrm>
            <a:off x="920750" y="2055813"/>
            <a:ext cx="1490663" cy="1292225"/>
          </a:xfrm>
        </p:spPr>
      </p:pic>
      <p:pic>
        <p:nvPicPr>
          <p:cNvPr id="52229" name="内容占位符 52228" descr="Mvc-062s"/>
          <p:cNvPicPr>
            <a:picLocks noChangeAspect="1"/>
          </p:cNvPicPr>
          <p:nvPr>
            <p:ph sz="quarter" idx="3"/>
          </p:nvPr>
        </p:nvPicPr>
        <p:blipFill>
          <a:blip r:embed="rId2"/>
          <a:srcRect t="18770" r="23543" b="23625"/>
          <a:stretch>
            <a:fillRect/>
          </a:stretch>
        </p:blipFill>
        <p:spPr>
          <a:xfrm>
            <a:off x="3276600" y="1839913"/>
            <a:ext cx="1420813" cy="1062037"/>
          </a:xfrm>
        </p:spPr>
      </p:pic>
      <p:pic>
        <p:nvPicPr>
          <p:cNvPr id="52230" name="图片 52229" descr="Mvc-063s"/>
          <p:cNvPicPr>
            <a:picLocks noChangeAspect="1"/>
          </p:cNvPicPr>
          <p:nvPr/>
        </p:nvPicPr>
        <p:blipFill>
          <a:blip r:embed="rId3"/>
          <a:srcRect l="7143" t="15083" r="29832" b="22905"/>
          <a:stretch>
            <a:fillRect/>
          </a:stretch>
        </p:blipFill>
        <p:spPr>
          <a:xfrm>
            <a:off x="5581650" y="1984375"/>
            <a:ext cx="127635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图片 52230" descr="Mvc-064s"/>
          <p:cNvPicPr>
            <a:picLocks noChangeAspect="1"/>
          </p:cNvPicPr>
          <p:nvPr/>
        </p:nvPicPr>
        <p:blipFill>
          <a:blip r:embed="rId4"/>
          <a:srcRect l="10204" t="6802" r="10205" b="23810"/>
          <a:stretch>
            <a:fillRect/>
          </a:stretch>
        </p:blipFill>
        <p:spPr>
          <a:xfrm>
            <a:off x="1042988" y="3924300"/>
            <a:ext cx="1485900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图片 52231" descr="Mvc-065s"/>
          <p:cNvPicPr>
            <a:picLocks noChangeAspect="1"/>
          </p:cNvPicPr>
          <p:nvPr/>
        </p:nvPicPr>
        <p:blipFill>
          <a:blip r:embed="rId5"/>
          <a:srcRect t="18437" r="29878" b="24347"/>
          <a:stretch>
            <a:fillRect/>
          </a:stretch>
        </p:blipFill>
        <p:spPr>
          <a:xfrm>
            <a:off x="3132138" y="3924300"/>
            <a:ext cx="1582737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图片 52232" descr="Mvc-066s"/>
          <p:cNvPicPr>
            <a:picLocks noChangeAspect="1"/>
          </p:cNvPicPr>
          <p:nvPr/>
        </p:nvPicPr>
        <p:blipFill>
          <a:blip r:embed="rId6"/>
          <a:srcRect l="15042" t="9322" r="19704" b="25989"/>
          <a:stretch>
            <a:fillRect/>
          </a:stretch>
        </p:blipFill>
        <p:spPr>
          <a:xfrm>
            <a:off x="5510213" y="3851275"/>
            <a:ext cx="1371600" cy="102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图片 53249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638" y="4294188"/>
            <a:ext cx="3154362" cy="1771650"/>
          </a:xfrm>
          <a:prstGeom prst="rect">
            <a:avLst/>
          </a:prstGeom>
          <a:noFill/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3251" name="图片 53250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3" y="2484438"/>
            <a:ext cx="3086100" cy="1782762"/>
          </a:xfrm>
          <a:prstGeom prst="rect">
            <a:avLst/>
          </a:prstGeom>
          <a:noFill/>
          <a:ln w="254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3252" name="图片 53251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67200"/>
            <a:ext cx="3124200" cy="17621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3253" name="图片 53252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95550"/>
            <a:ext cx="3067050" cy="17716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3254" name="矩形 53253"/>
          <p:cNvSpPr/>
          <p:nvPr/>
        </p:nvSpPr>
        <p:spPr>
          <a:xfrm>
            <a:off x="381000" y="457200"/>
            <a:ext cx="6019800" cy="228600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2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九、端子包胶压接高度和宽度的测量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5" name="文本框 53254"/>
          <p:cNvSpPr txBox="1"/>
          <p:nvPr/>
        </p:nvSpPr>
        <p:spPr>
          <a:xfrm>
            <a:off x="3330575" y="1549400"/>
            <a:ext cx="514667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1</a:t>
            </a:r>
            <a:r>
              <a: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、必须用精度为</a:t>
            </a: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0.01mm</a:t>
            </a:r>
            <a:r>
              <a: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的数显游标卡尺测量</a:t>
            </a:r>
            <a:r>
              <a: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。</a:t>
            </a:r>
            <a:endParaRPr lang="zh-CN" altLang="en-US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3256" name="对象 53255"/>
          <p:cNvGraphicFramePr>
            <a:graphicFrameLocks noChangeAspect="1"/>
          </p:cNvGraphicFramePr>
          <p:nvPr/>
        </p:nvGraphicFramePr>
        <p:xfrm>
          <a:off x="8213725" y="2401888"/>
          <a:ext cx="3984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2247900" imgH="3307080" progId="MS_ClipArt_Gallery.2">
                  <p:embed/>
                </p:oleObj>
              </mc:Choice>
              <mc:Fallback>
                <p:oleObj name="" r:id="rId5" imgW="2247900" imgH="3307080" progId="MS_ClipArt_Gallery.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3725" y="2401888"/>
                        <a:ext cx="398463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文本框 53256"/>
          <p:cNvSpPr txBox="1"/>
          <p:nvPr/>
        </p:nvSpPr>
        <p:spPr>
          <a:xfrm>
            <a:off x="2057400" y="2117725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b="0">
                <a:solidFill>
                  <a:srgbClr val="FF0033"/>
                </a:solidFill>
                <a:latin typeface="Times New Roman" panose="02020603050405020304" pitchFamily="18" charset="0"/>
                <a:ea typeface="仿宋_GB2312" pitchFamily="1" charset="-122"/>
              </a:rPr>
              <a:t>错误</a:t>
            </a:r>
            <a:endParaRPr lang="zh-CN" altLang="en-US" sz="2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文本框 53257"/>
          <p:cNvSpPr txBox="1"/>
          <p:nvPr/>
        </p:nvSpPr>
        <p:spPr>
          <a:xfrm>
            <a:off x="5992813" y="2117725"/>
            <a:ext cx="10175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000" b="0">
                <a:solidFill>
                  <a:srgbClr val="00FF00"/>
                </a:solidFill>
                <a:latin typeface="Times New Roman" panose="02020603050405020304" pitchFamily="18" charset="0"/>
                <a:ea typeface="仿宋_GB2312" pitchFamily="1" charset="-122"/>
              </a:rPr>
              <a:t>正确</a:t>
            </a:r>
            <a:endParaRPr lang="zh-CN" altLang="en-US" sz="2000" b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9" name="文本框 53258"/>
          <p:cNvSpPr txBox="1"/>
          <p:nvPr/>
        </p:nvSpPr>
        <p:spPr>
          <a:xfrm>
            <a:off x="488950" y="3946525"/>
            <a:ext cx="1255713" cy="8223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1600" b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1" charset="-122"/>
              </a:rPr>
              <a:t>不能在外测量面较窄的位置处测量</a:t>
            </a:r>
            <a:endParaRPr lang="zh-CN" altLang="en-US" sz="1600" b="0">
              <a:solidFill>
                <a:srgbClr val="0000FF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3260" name="直接连接符 53259"/>
          <p:cNvSpPr/>
          <p:nvPr/>
        </p:nvSpPr>
        <p:spPr>
          <a:xfrm flipV="1">
            <a:off x="1763713" y="3705225"/>
            <a:ext cx="1220787" cy="600075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61" name="直接连接符 53260"/>
          <p:cNvSpPr/>
          <p:nvPr/>
        </p:nvSpPr>
        <p:spPr>
          <a:xfrm>
            <a:off x="1757363" y="4313238"/>
            <a:ext cx="1149350" cy="1450975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62" name="椭圆 53261"/>
          <p:cNvSpPr/>
          <p:nvPr/>
        </p:nvSpPr>
        <p:spPr>
          <a:xfrm>
            <a:off x="6134100" y="4953000"/>
            <a:ext cx="571500" cy="5175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3263" name="文本框 53262"/>
          <p:cNvSpPr txBox="1"/>
          <p:nvPr/>
        </p:nvSpPr>
        <p:spPr>
          <a:xfrm>
            <a:off x="4892675" y="3800475"/>
            <a:ext cx="1012825" cy="334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1600" b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1" charset="-122"/>
              </a:rPr>
              <a:t>测量高度</a:t>
            </a:r>
            <a:endParaRPr lang="zh-CN" altLang="en-US" sz="1600" b="0">
              <a:solidFill>
                <a:srgbClr val="0000FF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3264" name="直接连接符 53263"/>
          <p:cNvSpPr/>
          <p:nvPr/>
        </p:nvSpPr>
        <p:spPr>
          <a:xfrm flipV="1">
            <a:off x="5654675" y="3476625"/>
            <a:ext cx="563563" cy="314325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65" name="文本框 53264"/>
          <p:cNvSpPr txBox="1"/>
          <p:nvPr/>
        </p:nvSpPr>
        <p:spPr>
          <a:xfrm>
            <a:off x="4900613" y="5643563"/>
            <a:ext cx="1011237" cy="3349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1600" b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1" charset="-122"/>
              </a:rPr>
              <a:t>测量宽度</a:t>
            </a:r>
            <a:endParaRPr lang="zh-CN" altLang="en-US" sz="1600" b="0">
              <a:solidFill>
                <a:srgbClr val="0000FF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3266" name="直接连接符 53265"/>
          <p:cNvSpPr/>
          <p:nvPr/>
        </p:nvSpPr>
        <p:spPr>
          <a:xfrm flipV="1">
            <a:off x="5692775" y="5300663"/>
            <a:ext cx="511175" cy="361950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67" name="文本框 53266"/>
          <p:cNvSpPr txBox="1"/>
          <p:nvPr/>
        </p:nvSpPr>
        <p:spPr>
          <a:xfrm>
            <a:off x="7539038" y="4041775"/>
            <a:ext cx="1214437" cy="8239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1600" b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1" charset="-122"/>
              </a:rPr>
              <a:t>要在外测量面较宽的位置处测量</a:t>
            </a:r>
            <a:endParaRPr lang="zh-CN" altLang="en-US" sz="1600" b="0">
              <a:solidFill>
                <a:srgbClr val="0000FF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53268" name="文本框 53267"/>
          <p:cNvSpPr txBox="1"/>
          <p:nvPr/>
        </p:nvSpPr>
        <p:spPr>
          <a:xfrm>
            <a:off x="1373188" y="1535113"/>
            <a:ext cx="20955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0" i="1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注意：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仿宋_GB2312" pitchFamily="1" charset="-122"/>
            </a:endParaRPr>
          </a:p>
        </p:txBody>
      </p:sp>
      <p:sp>
        <p:nvSpPr>
          <p:cNvPr id="53269" name="直接连接符 53268"/>
          <p:cNvSpPr/>
          <p:nvPr/>
        </p:nvSpPr>
        <p:spPr>
          <a:xfrm flipH="1" flipV="1">
            <a:off x="6659563" y="3465513"/>
            <a:ext cx="815975" cy="935037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70" name="直接连接符 53269"/>
          <p:cNvSpPr/>
          <p:nvPr/>
        </p:nvSpPr>
        <p:spPr>
          <a:xfrm flipH="1">
            <a:off x="6583363" y="4389438"/>
            <a:ext cx="909637" cy="792162"/>
          </a:xfrm>
          <a:prstGeom prst="line">
            <a:avLst/>
          </a:prstGeom>
          <a:ln w="28575" cap="flat" cmpd="sng">
            <a:solidFill>
              <a:srgbClr val="FF0033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53271" name="文本框 53270"/>
          <p:cNvSpPr txBox="1"/>
          <p:nvPr/>
        </p:nvSpPr>
        <p:spPr>
          <a:xfrm>
            <a:off x="3330575" y="1928813"/>
            <a:ext cx="51466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2</a:t>
            </a:r>
            <a:r>
              <a: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仿宋_GB2312" pitchFamily="1" charset="-122"/>
              </a:rPr>
              <a:t>、测量时端子要放在卡尺测量面较宽的位置。</a:t>
            </a:r>
            <a:endParaRPr lang="zh-CN" altLang="en-US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72" name="椭圆 53271"/>
          <p:cNvSpPr/>
          <p:nvPr/>
        </p:nvSpPr>
        <p:spPr>
          <a:xfrm>
            <a:off x="2895600" y="3429000"/>
            <a:ext cx="609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3273" name="椭圆 53272"/>
          <p:cNvSpPr/>
          <p:nvPr/>
        </p:nvSpPr>
        <p:spPr>
          <a:xfrm>
            <a:off x="2743200" y="5410200"/>
            <a:ext cx="609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3274" name="椭圆 53273"/>
          <p:cNvSpPr/>
          <p:nvPr/>
        </p:nvSpPr>
        <p:spPr>
          <a:xfrm>
            <a:off x="6172200" y="3292475"/>
            <a:ext cx="571500" cy="5175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1066800" y="1828800"/>
            <a:ext cx="716280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什么是线束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答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线束是指由铜材冲制而成的接触件端子（连接器）与电线电缆压接后，外面再塑压绝缘体或外加金属壳体等，以线束捆扎形成连接电路的组件。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线束的应用范围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答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线束产业链包括电线电缆、连接器、加工设备、线束制造和下游应用产业，线束应用非常广泛，可用在汽车、家用电器、计算机和通讯设备、各种电子仪器仪表等方面。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矩形 12290"/>
          <p:cNvSpPr/>
          <p:nvPr/>
        </p:nvSpPr>
        <p:spPr>
          <a:xfrm>
            <a:off x="500063" y="155575"/>
            <a:ext cx="8034337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</a:rPr>
              <a:t>汽车线束介绍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图片 54273"/>
          <p:cNvPicPr/>
          <p:nvPr/>
        </p:nvPicPr>
        <p:blipFill>
          <a:blip r:embed="rId1"/>
          <a:stretch>
            <a:fillRect/>
          </a:stretch>
        </p:blipFill>
        <p:spPr>
          <a:xfrm>
            <a:off x="1230313" y="2657475"/>
            <a:ext cx="3048000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矩形 54274"/>
          <p:cNvSpPr/>
          <p:nvPr/>
        </p:nvSpPr>
        <p:spPr>
          <a:xfrm>
            <a:off x="1676400" y="2133600"/>
            <a:ext cx="1974850" cy="192088"/>
          </a:xfrm>
          <a:prstGeom prst="rect">
            <a:avLst/>
          </a:prstGeom>
          <a:noFill/>
          <a:ln w="9525">
            <a:noFill/>
          </a:ln>
        </p:spPr>
        <p:txBody>
          <a:bodyPr lIns="57150" tIns="28575" rIns="57150" bIns="28575">
            <a:spAutoFit/>
          </a:bodyPr>
          <a:p>
            <a:pPr algn="ctr" defTabSz="292100" eaLnBrk="0" hangingPunct="0"/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4276" name="组合 54275"/>
          <p:cNvGrpSpPr/>
          <p:nvPr/>
        </p:nvGrpSpPr>
        <p:grpSpPr>
          <a:xfrm>
            <a:off x="5291138" y="1960563"/>
            <a:ext cx="2084387" cy="2154237"/>
            <a:chOff x="0" y="0"/>
            <a:chExt cx="684" cy="846"/>
          </a:xfrm>
        </p:grpSpPr>
        <p:pic>
          <p:nvPicPr>
            <p:cNvPr id="54277" name="图片 5427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9" y="243"/>
              <a:ext cx="385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8" name="矩形 54277"/>
            <p:cNvSpPr/>
            <p:nvPr/>
          </p:nvSpPr>
          <p:spPr>
            <a:xfrm>
              <a:off x="465" y="0"/>
              <a:ext cx="61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075" tIns="46038" rIns="92075" bIns="46038">
              <a:spAutoFit/>
            </a:bodyPr>
            <a:p>
              <a:pPr algn="ctr" defTabSz="762000" eaLnBrk="0" hangingPunct="0"/>
              <a:endParaRPr lang="zh-CN" altLang="en-US" sz="1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79" name="矩形 54278"/>
            <p:cNvSpPr/>
            <p:nvPr/>
          </p:nvSpPr>
          <p:spPr>
            <a:xfrm>
              <a:off x="0" y="470"/>
              <a:ext cx="60" cy="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075" tIns="46038" rIns="92075" bIns="46038">
              <a:spAutoFit/>
            </a:bodyPr>
            <a:p>
              <a:pPr algn="ctr" defTabSz="762000" eaLnBrk="0" hangingPunct="0"/>
              <a:endParaRPr lang="zh-CN" altLang="en-US" sz="12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280" name="组合 54279"/>
          <p:cNvGrpSpPr/>
          <p:nvPr/>
        </p:nvGrpSpPr>
        <p:grpSpPr>
          <a:xfrm>
            <a:off x="5105400" y="4090988"/>
            <a:ext cx="3124200" cy="1852612"/>
            <a:chOff x="0" y="0"/>
            <a:chExt cx="1143" cy="762"/>
          </a:xfrm>
        </p:grpSpPr>
        <p:pic>
          <p:nvPicPr>
            <p:cNvPr id="54281" name="图片 5428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" y="96"/>
              <a:ext cx="1037" cy="6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2" name="矩形 54281"/>
            <p:cNvSpPr/>
            <p:nvPr/>
          </p:nvSpPr>
          <p:spPr>
            <a:xfrm>
              <a:off x="282" y="0"/>
              <a:ext cx="395" cy="2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2075" tIns="46038" rIns="92075" bIns="46038">
              <a:spAutoFit/>
            </a:bodyPr>
            <a:p>
              <a:pPr algn="ctr" defTabSz="762000" eaLnBrk="0" hangingPunct="0"/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弯 曲 检 查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defTabSz="762000" eaLnBrk="0" hangingPunct="0"/>
              <a:r>
                <a:rPr lang="en-US" altLang="zh-CN" sz="1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bend-testing</a:t>
              </a:r>
              <a:endParaRPr lang="en-US" altLang="zh-CN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83" name="矩形 54282"/>
            <p:cNvSpPr/>
            <p:nvPr/>
          </p:nvSpPr>
          <p:spPr>
            <a:xfrm>
              <a:off x="0" y="521"/>
              <a:ext cx="655" cy="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>
              <a:spAutoFit/>
            </a:bodyPr>
            <a:p>
              <a:pPr algn="ctr" defTabSz="762000" eaLnBrk="0" hangingPunct="0"/>
              <a:endParaRPr lang="zh-CN" altLang="en-US" sz="9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4284" name="文本框 54283"/>
          <p:cNvSpPr txBox="1"/>
          <p:nvPr/>
        </p:nvSpPr>
        <p:spPr>
          <a:xfrm>
            <a:off x="2971800" y="1524000"/>
            <a:ext cx="48768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3600" b="0">
                <a:solidFill>
                  <a:schemeClr val="tx1"/>
                </a:solidFill>
                <a:latin typeface="Arial" panose="020B0604020202020204" pitchFamily="34" charset="0"/>
              </a:rPr>
              <a:t>压接高度的测量</a:t>
            </a:r>
            <a:endParaRPr lang="zh-CN" altLang="en-US" sz="3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85" name="文本框 54284"/>
          <p:cNvSpPr txBox="1"/>
          <p:nvPr/>
        </p:nvSpPr>
        <p:spPr>
          <a:xfrm>
            <a:off x="7467600" y="2895600"/>
            <a:ext cx="473075" cy="66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</a:rPr>
              <a:t>测量点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86" name="文本框 54285"/>
          <p:cNvSpPr txBox="1"/>
          <p:nvPr/>
        </p:nvSpPr>
        <p:spPr>
          <a:xfrm>
            <a:off x="4648200" y="5334000"/>
            <a:ext cx="2438400" cy="81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1400">
                <a:solidFill>
                  <a:schemeClr val="tx1"/>
                </a:solidFill>
                <a:latin typeface="宋体" panose="02010600030101010101" pitchFamily="2" charset="-122"/>
              </a:rPr>
              <a:t>弯 曲 检 查 后 导 线 皮 必 须 仍 夹 在 端 子 中</a:t>
            </a:r>
            <a:endParaRPr lang="zh-CN" altLang="en-US" sz="14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sz="1400">
              <a:latin typeface="宋体" panose="02010600030101010101" pitchFamily="2" charset="-122"/>
            </a:endParaRPr>
          </a:p>
        </p:txBody>
      </p:sp>
      <p:sp>
        <p:nvSpPr>
          <p:cNvPr id="54287" name="矩形 54286"/>
          <p:cNvSpPr/>
          <p:nvPr/>
        </p:nvSpPr>
        <p:spPr>
          <a:xfrm>
            <a:off x="381000" y="457200"/>
            <a:ext cx="6019800" cy="228600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2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九、千分尺的测量方法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552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九、端子压接判定标准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一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55299" name="文本占位符 55298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en-US" altLang="zh-CN" sz="1800" b="1"/>
              <a:t>1</a:t>
            </a:r>
            <a:r>
              <a:rPr lang="zh-CN" altLang="en-US" sz="1800" b="1"/>
              <a:t>、合格品</a:t>
            </a:r>
            <a:endParaRPr lang="zh-CN" altLang="en-US" sz="1800" b="1"/>
          </a:p>
          <a:p>
            <a:pPr>
              <a:buNone/>
            </a:pPr>
            <a:r>
              <a:rPr lang="zh-CN" altLang="en-US" sz="1800"/>
              <a:t>　</a:t>
            </a:r>
            <a:r>
              <a:rPr lang="zh-CN" altLang="en-US" sz="1800" b="1"/>
              <a:t>芯线部压接宽度　　　　　　　　　　绝缘皮部压接宽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上下保护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　　　　　　　　　　　　　　　　　绝缘皮压接高度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　　　　　　　　　　　　　　　　　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　　　　　　　　　　　　　　　　　芯线压接高度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　　芯线露处　　　　　　　　　　　绝缘皮位置≈</a:t>
            </a:r>
            <a:r>
              <a:rPr lang="en-US" altLang="zh-CN" sz="1800" b="1"/>
              <a:t>L/2</a:t>
            </a:r>
            <a:endParaRPr lang="en-US" altLang="zh-CN" sz="1800" b="1"/>
          </a:p>
          <a:p>
            <a:pPr>
              <a:buNone/>
            </a:pPr>
            <a:r>
              <a:rPr lang="zh-CN" altLang="en-US" sz="1800" b="1"/>
              <a:t>　　</a:t>
            </a:r>
            <a:r>
              <a:rPr lang="en-US" altLang="zh-CN" sz="1800" b="1"/>
              <a:t>0.2</a:t>
            </a:r>
            <a:r>
              <a:rPr lang="zh-CN" altLang="en-US" sz="1800" b="1"/>
              <a:t>～</a:t>
            </a:r>
            <a:r>
              <a:rPr lang="en-US" altLang="zh-CN" sz="1800" b="1"/>
              <a:t>1.0mm</a:t>
            </a:r>
            <a:endParaRPr lang="en-US" altLang="zh-CN" sz="1800" b="1"/>
          </a:p>
        </p:txBody>
      </p:sp>
      <p:pic>
        <p:nvPicPr>
          <p:cNvPr id="55300" name="内容占位符 55299" descr="Mvc-041s"/>
          <p:cNvPicPr>
            <a:picLocks noChangeAspect="1"/>
          </p:cNvPicPr>
          <p:nvPr>
            <p:ph sz="quarter" idx="2"/>
          </p:nvPr>
        </p:nvPicPr>
        <p:blipFill>
          <a:blip r:embed="rId1"/>
          <a:srcRect l="4237" t="3438" r="5933" b="9035"/>
          <a:stretch>
            <a:fillRect/>
          </a:stretch>
        </p:blipFill>
        <p:spPr>
          <a:xfrm>
            <a:off x="2628900" y="2165350"/>
            <a:ext cx="2160588" cy="1614488"/>
          </a:xfrm>
        </p:spPr>
      </p:pic>
      <p:pic>
        <p:nvPicPr>
          <p:cNvPr id="55301" name="内容占位符 55300" descr="Mvc-042s"/>
          <p:cNvPicPr>
            <a:picLocks noChangeAspect="1"/>
          </p:cNvPicPr>
          <p:nvPr>
            <p:ph sz="quarter" idx="3"/>
          </p:nvPr>
        </p:nvPicPr>
        <p:blipFill>
          <a:blip r:embed="rId2"/>
          <a:srcRect l="6850" t="33942" r="30136" b="25912"/>
          <a:stretch>
            <a:fillRect/>
          </a:stretch>
        </p:blipFill>
        <p:spPr>
          <a:xfrm>
            <a:off x="2555875" y="4356100"/>
            <a:ext cx="2089150" cy="1560513"/>
          </a:xfrm>
        </p:spPr>
      </p:pic>
      <p:sp>
        <p:nvSpPr>
          <p:cNvPr id="55302" name="直接连接符 55301"/>
          <p:cNvSpPr/>
          <p:nvPr/>
        </p:nvSpPr>
        <p:spPr>
          <a:xfrm>
            <a:off x="2555875" y="2128838"/>
            <a:ext cx="1295400" cy="501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3" name="直接连接符 55302"/>
          <p:cNvSpPr/>
          <p:nvPr/>
        </p:nvSpPr>
        <p:spPr>
          <a:xfrm>
            <a:off x="1979613" y="2774950"/>
            <a:ext cx="136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304" name="直接连接符 55303"/>
          <p:cNvSpPr/>
          <p:nvPr/>
        </p:nvSpPr>
        <p:spPr>
          <a:xfrm flipH="1">
            <a:off x="4284663" y="2055813"/>
            <a:ext cx="504825" cy="2143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5" name="直接连接符 55304"/>
          <p:cNvSpPr/>
          <p:nvPr/>
        </p:nvSpPr>
        <p:spPr>
          <a:xfrm flipH="1">
            <a:off x="4500563" y="3205163"/>
            <a:ext cx="288925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6" name="直接连接符 55305"/>
          <p:cNvSpPr/>
          <p:nvPr/>
        </p:nvSpPr>
        <p:spPr>
          <a:xfrm flipH="1" flipV="1">
            <a:off x="4067175" y="3419475"/>
            <a:ext cx="650875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573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九、端子压接判定标准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一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57347" name="文本占位符 57346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zh-CN" altLang="en-US" sz="1800" b="1"/>
              <a:t>２、不合格品</a:t>
            </a:r>
            <a:endParaRPr lang="zh-CN" altLang="en-US" sz="1800" b="1"/>
          </a:p>
          <a:p>
            <a:pPr>
              <a:buNone/>
            </a:pPr>
            <a:r>
              <a:rPr lang="zh-CN" altLang="en-US" sz="1800"/>
              <a:t>          </a:t>
            </a:r>
            <a:r>
              <a:rPr lang="zh-CN" altLang="en-US" sz="1800" b="1"/>
              <a:t>⑴、绝缘皮压入                          ⑵、芯线绝缘皮变形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⑶ 、芯线外漏                              ⑷、端子变形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⑸、端子弯曲                               ⑹、绝缘皮脱落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</a:t>
            </a:r>
            <a:endParaRPr lang="zh-CN" altLang="en-US" sz="1800" b="1"/>
          </a:p>
        </p:txBody>
      </p:sp>
      <p:pic>
        <p:nvPicPr>
          <p:cNvPr id="57348" name="内容占位符 57347" descr="Mvc-043s"/>
          <p:cNvPicPr>
            <a:picLocks noChangeAspect="1"/>
          </p:cNvPicPr>
          <p:nvPr>
            <p:ph sz="quarter" idx="2"/>
          </p:nvPr>
        </p:nvPicPr>
        <p:blipFill>
          <a:blip r:embed="rId1"/>
          <a:srcRect l="5542" t="36978" r="5060" b="34406"/>
          <a:stretch>
            <a:fillRect/>
          </a:stretch>
        </p:blipFill>
        <p:spPr>
          <a:xfrm>
            <a:off x="1619250" y="2414588"/>
            <a:ext cx="1490663" cy="579437"/>
          </a:xfrm>
        </p:spPr>
      </p:pic>
      <p:pic>
        <p:nvPicPr>
          <p:cNvPr id="57349" name="图片 57348" descr="Mvc-047s"/>
          <p:cNvPicPr>
            <a:picLocks noChangeAspect="1"/>
          </p:cNvPicPr>
          <p:nvPr/>
        </p:nvPicPr>
        <p:blipFill>
          <a:blip r:embed="rId2"/>
          <a:srcRect l="5333" t="36687" r="4889" b="31952"/>
          <a:stretch>
            <a:fillRect/>
          </a:stretch>
        </p:blipFill>
        <p:spPr>
          <a:xfrm>
            <a:off x="1619250" y="3779838"/>
            <a:ext cx="147637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图片 57349" descr="Mvc-049s"/>
          <p:cNvPicPr>
            <a:picLocks noChangeAspect="1"/>
          </p:cNvPicPr>
          <p:nvPr/>
        </p:nvPicPr>
        <p:blipFill>
          <a:blip r:embed="rId3"/>
          <a:srcRect l="5247" t="32295" r="4665" b="40079"/>
          <a:stretch>
            <a:fillRect/>
          </a:stretch>
        </p:blipFill>
        <p:spPr>
          <a:xfrm>
            <a:off x="4933950" y="3851275"/>
            <a:ext cx="14954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图片 57350" descr="Mvc-053s"/>
          <p:cNvPicPr>
            <a:picLocks noChangeAspect="1"/>
          </p:cNvPicPr>
          <p:nvPr/>
        </p:nvPicPr>
        <p:blipFill>
          <a:blip r:embed="rId4"/>
          <a:srcRect l="4509" t="40283" r="7162" b="31448"/>
          <a:stretch>
            <a:fillRect/>
          </a:stretch>
        </p:blipFill>
        <p:spPr>
          <a:xfrm>
            <a:off x="4860925" y="5286375"/>
            <a:ext cx="147637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图片 57351" descr="Mvc-051s"/>
          <p:cNvPicPr>
            <a:picLocks noChangeAspect="1"/>
          </p:cNvPicPr>
          <p:nvPr/>
        </p:nvPicPr>
        <p:blipFill>
          <a:blip r:embed="rId5"/>
          <a:srcRect l="2576" t="52499" r="5855" b="25626"/>
          <a:stretch>
            <a:fillRect/>
          </a:stretch>
        </p:blipFill>
        <p:spPr>
          <a:xfrm>
            <a:off x="1619250" y="5216525"/>
            <a:ext cx="16668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3" name="图片 57352" descr="Mvc-050s"/>
          <p:cNvPicPr>
            <a:picLocks noChangeAspect="1"/>
          </p:cNvPicPr>
          <p:nvPr/>
        </p:nvPicPr>
        <p:blipFill>
          <a:blip r:embed="rId6"/>
          <a:srcRect l="5092" t="12346" r="6944" b="27161"/>
          <a:stretch>
            <a:fillRect/>
          </a:stretch>
        </p:blipFill>
        <p:spPr>
          <a:xfrm>
            <a:off x="4876800" y="2438400"/>
            <a:ext cx="1439863" cy="61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583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九、端子压接判定标准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一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58371" name="文本占位符 58370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zh-CN" altLang="en-US" sz="1800"/>
              <a:t>        </a:t>
            </a:r>
            <a:endParaRPr lang="zh-CN" altLang="en-US" sz="1800"/>
          </a:p>
          <a:p>
            <a:pPr>
              <a:buNone/>
            </a:pPr>
            <a:r>
              <a:rPr lang="zh-CN" altLang="en-US" sz="1800"/>
              <a:t>          </a:t>
            </a:r>
            <a:r>
              <a:rPr lang="zh-CN" altLang="en-US" sz="1800" b="1"/>
              <a:t>⑺、前端未漏出芯线                    ⑻、芯线断线、切伤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⑼ 、棘爪变形                             ⑽、出现毛刺                               </a:t>
            </a:r>
            <a:endParaRPr lang="zh-CN" altLang="en-US" sz="1800" b="1"/>
          </a:p>
          <a:p>
            <a:pPr>
              <a:buNone/>
            </a:pPr>
            <a:r>
              <a:rPr lang="zh-CN" altLang="en-US" sz="1800"/>
              <a:t>　</a:t>
            </a:r>
            <a:endParaRPr lang="zh-CN" altLang="en-US" sz="1800"/>
          </a:p>
        </p:txBody>
      </p:sp>
      <p:pic>
        <p:nvPicPr>
          <p:cNvPr id="58372" name="内容占位符 58371" descr="Mvc-052s"/>
          <p:cNvPicPr>
            <a:picLocks noChangeAspect="1"/>
          </p:cNvPicPr>
          <p:nvPr>
            <p:ph sz="quarter" idx="3"/>
          </p:nvPr>
        </p:nvPicPr>
        <p:blipFill>
          <a:blip r:embed="rId1"/>
          <a:srcRect l="7127" t="27893" r="8685" b="20178"/>
          <a:stretch>
            <a:fillRect/>
          </a:stretch>
        </p:blipFill>
        <p:spPr>
          <a:xfrm>
            <a:off x="5029200" y="3810000"/>
            <a:ext cx="1419225" cy="549275"/>
          </a:xfrm>
        </p:spPr>
      </p:pic>
      <p:pic>
        <p:nvPicPr>
          <p:cNvPr id="58373" name="图片 58372" descr="Mvc-048s"/>
          <p:cNvPicPr>
            <a:picLocks noChangeAspect="1"/>
          </p:cNvPicPr>
          <p:nvPr/>
        </p:nvPicPr>
        <p:blipFill>
          <a:blip r:embed="rId2"/>
          <a:srcRect l="5745" t="29530" r="5275" b="31947"/>
          <a:stretch>
            <a:fillRect/>
          </a:stretch>
        </p:blipFill>
        <p:spPr>
          <a:xfrm>
            <a:off x="1752600" y="3733800"/>
            <a:ext cx="15843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图片 58373" descr="Mvc-046s"/>
          <p:cNvPicPr>
            <a:picLocks noChangeAspect="1"/>
          </p:cNvPicPr>
          <p:nvPr/>
        </p:nvPicPr>
        <p:blipFill>
          <a:blip r:embed="rId3"/>
          <a:srcRect l="6972" t="31830" r="5777" b="30769"/>
          <a:stretch>
            <a:fillRect/>
          </a:stretch>
        </p:blipFill>
        <p:spPr>
          <a:xfrm>
            <a:off x="5078413" y="2343150"/>
            <a:ext cx="1495425" cy="64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图片 58374" descr="Mvc-044s"/>
          <p:cNvPicPr>
            <a:picLocks noChangeAspect="1"/>
          </p:cNvPicPr>
          <p:nvPr/>
        </p:nvPicPr>
        <p:blipFill>
          <a:blip r:embed="rId4"/>
          <a:srcRect l="4427" t="32292" r="6511" b="37846"/>
          <a:stretch>
            <a:fillRect/>
          </a:stretch>
        </p:blipFill>
        <p:spPr>
          <a:xfrm>
            <a:off x="1763713" y="2486025"/>
            <a:ext cx="1584325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十、端子压接判定标准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二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59395" name="文本占位符 59394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780338" cy="4408487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000" b="1"/>
              <a:t>合格品</a:t>
            </a:r>
            <a:endParaRPr lang="zh-CN" altLang="en-US" sz="2000" b="1"/>
          </a:p>
          <a:p>
            <a:pPr>
              <a:lnSpc>
                <a:spcPct val="90000"/>
              </a:lnSpc>
              <a:buNone/>
            </a:pPr>
            <a:endParaRPr lang="zh-CN" altLang="en-US" sz="1800"/>
          </a:p>
          <a:p>
            <a:pPr>
              <a:lnSpc>
                <a:spcPct val="90000"/>
              </a:lnSpc>
              <a:buNone/>
            </a:pPr>
            <a:endParaRPr lang="zh-CN" altLang="en-US" sz="1800"/>
          </a:p>
          <a:p>
            <a:pPr>
              <a:lnSpc>
                <a:spcPct val="90000"/>
              </a:lnSpc>
              <a:buNone/>
            </a:pPr>
            <a:endParaRPr lang="zh-CN" altLang="en-US" sz="1800"/>
          </a:p>
          <a:p>
            <a:pPr>
              <a:lnSpc>
                <a:spcPct val="90000"/>
              </a:lnSpc>
              <a:buNone/>
            </a:pPr>
            <a:endParaRPr lang="zh-CN" altLang="en-US" sz="1800"/>
          </a:p>
          <a:p>
            <a:pPr>
              <a:lnSpc>
                <a:spcPct val="90000"/>
              </a:lnSpc>
              <a:buNone/>
            </a:pPr>
            <a:r>
              <a:rPr lang="zh-CN" altLang="en-US" sz="1800"/>
              <a:t>　　　　</a:t>
            </a:r>
            <a:r>
              <a:rPr lang="zh-CN" altLang="en-US" sz="1800" b="1"/>
              <a:t>芯线漏出</a:t>
            </a:r>
            <a:r>
              <a:rPr lang="en-US" altLang="zh-CN" sz="1800" b="1"/>
              <a:t>0.2</a:t>
            </a:r>
            <a:r>
              <a:rPr lang="zh-CN" altLang="en-US" sz="1800" b="1"/>
              <a:t>～</a:t>
            </a:r>
            <a:r>
              <a:rPr lang="en-US" altLang="zh-CN" sz="1800" b="1"/>
              <a:t>1.0mm</a:t>
            </a:r>
            <a:r>
              <a:rPr lang="zh-CN" altLang="en-US" sz="1800" b="1"/>
              <a:t>　　　　　　绝缘皮要进入到Ａ区间</a:t>
            </a: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r>
              <a:rPr lang="zh-CN" altLang="en-US" sz="1800" b="1"/>
              <a:t>                                                                      绝缘皮漏出</a:t>
            </a:r>
            <a:r>
              <a:rPr lang="en-US" altLang="zh-CN" sz="1800" b="1"/>
              <a:t>0.5mm</a:t>
            </a:r>
            <a:r>
              <a:rPr lang="zh-CN" altLang="en-US" sz="1800" b="1"/>
              <a:t>以上</a:t>
            </a: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r>
              <a:rPr lang="zh-CN" altLang="en-US" sz="1800" b="1"/>
              <a:t>　                        </a:t>
            </a: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r>
              <a:rPr lang="zh-CN" altLang="en-US" sz="1800" b="1"/>
              <a:t>                               芯线压接部                     前后</a:t>
            </a:r>
            <a:r>
              <a:rPr lang="en-US" altLang="zh-CN" sz="1800" b="1"/>
              <a:t>R</a:t>
            </a:r>
            <a:r>
              <a:rPr lang="zh-CN" altLang="en-US" sz="1800" b="1"/>
              <a:t>角　</a:t>
            </a: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r>
              <a:rPr lang="zh-CN" altLang="en-US" sz="1800" b="1"/>
              <a:t>　                            绝缘皮压接部                  防水胶堵</a:t>
            </a:r>
            <a:endParaRPr lang="zh-CN" altLang="en-US" sz="1800" b="1"/>
          </a:p>
          <a:p>
            <a:pPr>
              <a:lnSpc>
                <a:spcPct val="90000"/>
              </a:lnSpc>
              <a:buNone/>
            </a:pPr>
            <a:r>
              <a:rPr lang="zh-CN" altLang="en-US" sz="1800" b="1"/>
              <a:t>　　　　　　　　　　　　　　　　　　　　　　　　　　</a:t>
            </a:r>
            <a:endParaRPr lang="zh-CN" altLang="en-US" sz="1800" b="1"/>
          </a:p>
        </p:txBody>
      </p:sp>
      <p:pic>
        <p:nvPicPr>
          <p:cNvPr id="59396" name="内容占位符 59395" descr="Mvc-037s"/>
          <p:cNvPicPr>
            <a:picLocks noChangeAspect="1"/>
          </p:cNvPicPr>
          <p:nvPr>
            <p:ph sz="quarter" idx="2"/>
          </p:nvPr>
        </p:nvPicPr>
        <p:blipFill>
          <a:blip r:embed="rId1"/>
          <a:srcRect l="2579" t="10782" r="5745" b="64685"/>
          <a:stretch>
            <a:fillRect/>
          </a:stretch>
        </p:blipFill>
        <p:spPr>
          <a:xfrm>
            <a:off x="1979613" y="2343150"/>
            <a:ext cx="3675062" cy="788988"/>
          </a:xfrm>
        </p:spPr>
      </p:pic>
      <p:pic>
        <p:nvPicPr>
          <p:cNvPr id="59397" name="内容占位符 59396" descr="Mvc-037s"/>
          <p:cNvPicPr>
            <a:picLocks noChangeAspect="1"/>
          </p:cNvPicPr>
          <p:nvPr>
            <p:ph sz="quarter" idx="3"/>
          </p:nvPr>
        </p:nvPicPr>
        <p:blipFill>
          <a:blip r:embed="rId1"/>
          <a:srcRect l="2579" t="55861" r="5745" b="23593"/>
          <a:stretch>
            <a:fillRect/>
          </a:stretch>
        </p:blipFill>
        <p:spPr>
          <a:xfrm>
            <a:off x="1979613" y="4354513"/>
            <a:ext cx="3817937" cy="717550"/>
          </a:xfrm>
        </p:spPr>
      </p:pic>
      <p:sp>
        <p:nvSpPr>
          <p:cNvPr id="59398" name="直接连接符 59397"/>
          <p:cNvSpPr/>
          <p:nvPr/>
        </p:nvSpPr>
        <p:spPr>
          <a:xfrm>
            <a:off x="3851275" y="3133725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399" name="直接连接符 59398"/>
          <p:cNvSpPr/>
          <p:nvPr/>
        </p:nvSpPr>
        <p:spPr>
          <a:xfrm>
            <a:off x="4573588" y="3133725"/>
            <a:ext cx="2159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00" name="直接连接符 59399"/>
          <p:cNvSpPr/>
          <p:nvPr/>
        </p:nvSpPr>
        <p:spPr>
          <a:xfrm flipH="1">
            <a:off x="4140200" y="3133725"/>
            <a:ext cx="144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1" name="直接连接符 59400"/>
          <p:cNvSpPr/>
          <p:nvPr/>
        </p:nvSpPr>
        <p:spPr>
          <a:xfrm>
            <a:off x="3924300" y="3133725"/>
            <a:ext cx="144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2" name="直接连接符 59401"/>
          <p:cNvSpPr/>
          <p:nvPr/>
        </p:nvSpPr>
        <p:spPr>
          <a:xfrm>
            <a:off x="4356100" y="3133725"/>
            <a:ext cx="288925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3" name="直接连接符 59402"/>
          <p:cNvSpPr/>
          <p:nvPr/>
        </p:nvSpPr>
        <p:spPr>
          <a:xfrm flipH="1">
            <a:off x="4718050" y="3133725"/>
            <a:ext cx="142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4" name="直接连接符 59403"/>
          <p:cNvSpPr/>
          <p:nvPr/>
        </p:nvSpPr>
        <p:spPr>
          <a:xfrm flipV="1">
            <a:off x="3779838" y="3205163"/>
            <a:ext cx="287337" cy="430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5" name="直接连接符 59404"/>
          <p:cNvSpPr/>
          <p:nvPr/>
        </p:nvSpPr>
        <p:spPr>
          <a:xfrm>
            <a:off x="1692275" y="3635375"/>
            <a:ext cx="20875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06" name="直接连接符 59405"/>
          <p:cNvSpPr/>
          <p:nvPr/>
        </p:nvSpPr>
        <p:spPr>
          <a:xfrm>
            <a:off x="5078413" y="3706813"/>
            <a:ext cx="2303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407" name="直接连接符 59406"/>
          <p:cNvSpPr/>
          <p:nvPr/>
        </p:nvSpPr>
        <p:spPr>
          <a:xfrm flipH="1" flipV="1">
            <a:off x="4645025" y="3276600"/>
            <a:ext cx="433388" cy="4302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8" name="直接连接符 59407"/>
          <p:cNvSpPr/>
          <p:nvPr/>
        </p:nvSpPr>
        <p:spPr>
          <a:xfrm>
            <a:off x="3708400" y="4210050"/>
            <a:ext cx="719138" cy="5746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9" name="直接连接符 59408"/>
          <p:cNvSpPr/>
          <p:nvPr/>
        </p:nvSpPr>
        <p:spPr>
          <a:xfrm flipV="1">
            <a:off x="4140200" y="5000625"/>
            <a:ext cx="577850" cy="3603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10" name="直接连接符 59409"/>
          <p:cNvSpPr/>
          <p:nvPr/>
        </p:nvSpPr>
        <p:spPr>
          <a:xfrm flipH="1" flipV="1">
            <a:off x="5294313" y="5072063"/>
            <a:ext cx="287337" cy="2143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11" name="直接连接符 59410"/>
          <p:cNvSpPr/>
          <p:nvPr/>
        </p:nvSpPr>
        <p:spPr>
          <a:xfrm flipH="1">
            <a:off x="4211638" y="4210050"/>
            <a:ext cx="866775" cy="4302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12" name="直接连接符 59411"/>
          <p:cNvSpPr/>
          <p:nvPr/>
        </p:nvSpPr>
        <p:spPr>
          <a:xfrm flipH="1">
            <a:off x="4500563" y="4425950"/>
            <a:ext cx="144462" cy="21431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文本占位符 61441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zh-CN" altLang="en-US" sz="1800" b="1"/>
              <a:t>⑴、绝缘皮状态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绝缘皮和防水胶堵要有压接部固定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                               毛刺</a:t>
            </a:r>
            <a:r>
              <a:rPr lang="en-US" altLang="zh-CN" sz="1800" b="1"/>
              <a:t>0.5mm</a:t>
            </a:r>
            <a:r>
              <a:rPr lang="zh-CN" altLang="en-US" sz="1800" b="1"/>
              <a:t>以下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⑵、芯线压接状态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芯线前端在绝缘皮压接部的前方漏出</a:t>
            </a:r>
            <a:r>
              <a:rPr lang="en-US" altLang="zh-CN" sz="1800" b="1"/>
              <a:t>0.5</a:t>
            </a:r>
            <a:r>
              <a:rPr lang="zh-CN" altLang="en-US" sz="1800" b="1"/>
              <a:t>～</a:t>
            </a:r>
            <a:r>
              <a:rPr lang="en-US" altLang="zh-CN" sz="1800" b="1"/>
              <a:t>1.0mm(</a:t>
            </a:r>
            <a:r>
              <a:rPr lang="zh-CN" altLang="en-US" sz="1800" b="1"/>
              <a:t>可目视确认</a:t>
            </a:r>
            <a:r>
              <a:rPr lang="en-US" altLang="zh-CN" sz="1800" b="1"/>
              <a:t>),</a:t>
            </a:r>
            <a:r>
              <a:rPr lang="zh-CN" altLang="en-US" sz="1800" b="1"/>
              <a:t>形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成保护标准大致前后均等。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⑶、防水胶堵状态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防水胶堵不能有损伤和裂纹等，不能从绝缘部拔除。</a:t>
            </a:r>
            <a:endParaRPr lang="zh-CN" altLang="en-US" sz="1800" b="1"/>
          </a:p>
        </p:txBody>
      </p:sp>
      <p:pic>
        <p:nvPicPr>
          <p:cNvPr id="61443" name="内容占位符 61442" descr="Mvc-038s"/>
          <p:cNvPicPr>
            <a:picLocks noChangeAspect="1"/>
          </p:cNvPicPr>
          <p:nvPr>
            <p:ph sz="quarter" idx="2"/>
          </p:nvPr>
        </p:nvPicPr>
        <p:blipFill>
          <a:blip r:embed="rId1"/>
          <a:srcRect l="25322" t="34375" r="8910" b="34999"/>
          <a:stretch>
            <a:fillRect/>
          </a:stretch>
        </p:blipFill>
        <p:spPr>
          <a:xfrm>
            <a:off x="2916238" y="2343150"/>
            <a:ext cx="1490662" cy="581025"/>
          </a:xfrm>
        </p:spPr>
      </p:pic>
      <p:pic>
        <p:nvPicPr>
          <p:cNvPr id="61444" name="内容占位符 61443" descr="Mvc-039s"/>
          <p:cNvPicPr>
            <a:picLocks noChangeAspect="1"/>
          </p:cNvPicPr>
          <p:nvPr>
            <p:ph sz="quarter" idx="3"/>
          </p:nvPr>
        </p:nvPicPr>
        <p:blipFill>
          <a:blip r:embed="rId2"/>
          <a:srcRect l="4689" t="38907" r="6917" b="30782"/>
          <a:stretch>
            <a:fillRect/>
          </a:stretch>
        </p:blipFill>
        <p:spPr>
          <a:xfrm>
            <a:off x="5005388" y="4138613"/>
            <a:ext cx="1490662" cy="622300"/>
          </a:xfrm>
        </p:spPr>
      </p:pic>
      <p:pic>
        <p:nvPicPr>
          <p:cNvPr id="61445" name="图片 61444" descr="Mvc-040s"/>
          <p:cNvPicPr>
            <a:picLocks noChangeAspect="1"/>
          </p:cNvPicPr>
          <p:nvPr/>
        </p:nvPicPr>
        <p:blipFill>
          <a:blip r:embed="rId3"/>
          <a:srcRect l="15240" t="28438" r="8675" b="39063"/>
          <a:stretch>
            <a:fillRect/>
          </a:stretch>
        </p:blipFill>
        <p:spPr>
          <a:xfrm>
            <a:off x="1835150" y="4210050"/>
            <a:ext cx="1695450" cy="54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6" name="直接连接符 61445"/>
          <p:cNvSpPr/>
          <p:nvPr/>
        </p:nvSpPr>
        <p:spPr>
          <a:xfrm flipH="1" flipV="1">
            <a:off x="3851275" y="2916238"/>
            <a:ext cx="504825" cy="2174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47" name="标题 61446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r>
              <a:rPr lang="zh-CN" altLang="en-US" sz="2800" b="1"/>
              <a:t>十、端子压接判定标准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二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624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十、端子压接判定标准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二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62467" name="文本占位符 62466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zh-CN" altLang="en-US" sz="2000" b="1"/>
              <a:t>不合格品</a:t>
            </a:r>
            <a:endParaRPr lang="zh-CN" altLang="en-US" sz="2000" b="1"/>
          </a:p>
          <a:p>
            <a:pPr>
              <a:buNone/>
            </a:pPr>
            <a:r>
              <a:rPr lang="zh-CN" altLang="en-US" sz="1800"/>
              <a:t>          </a:t>
            </a:r>
            <a:r>
              <a:rPr lang="en-US" altLang="zh-CN" sz="1800" b="1"/>
              <a:t>1</a:t>
            </a:r>
            <a:r>
              <a:rPr lang="zh-CN" altLang="en-US" sz="1800" b="1"/>
              <a:t>、绝缘皮压入                             </a:t>
            </a:r>
            <a:r>
              <a:rPr lang="en-US" altLang="zh-CN" sz="1800" b="1"/>
              <a:t>2</a:t>
            </a:r>
            <a:r>
              <a:rPr lang="zh-CN" altLang="en-US" sz="1800" b="1"/>
              <a:t>、前端未漏出芯线 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</a:t>
            </a:r>
            <a:r>
              <a:rPr lang="en-US" altLang="zh-CN" sz="1800" b="1"/>
              <a:t>3</a:t>
            </a:r>
            <a:r>
              <a:rPr lang="zh-CN" altLang="en-US" sz="1800" b="1"/>
              <a:t>、芯线外漏                                </a:t>
            </a:r>
            <a:r>
              <a:rPr lang="en-US" altLang="zh-CN" sz="1800" b="1"/>
              <a:t>4</a:t>
            </a:r>
            <a:r>
              <a:rPr lang="zh-CN" altLang="en-US" sz="1800" b="1"/>
              <a:t>、端子毛刺变形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</a:t>
            </a:r>
            <a:r>
              <a:rPr lang="en-US" altLang="zh-CN" sz="1800" b="1"/>
              <a:t>5</a:t>
            </a:r>
            <a:r>
              <a:rPr lang="zh-CN" altLang="en-US" sz="1800" b="1"/>
              <a:t>、端子弯曲                                </a:t>
            </a:r>
            <a:r>
              <a:rPr lang="en-US" altLang="zh-CN" sz="1800" b="1"/>
              <a:t>6</a:t>
            </a:r>
            <a:r>
              <a:rPr lang="zh-CN" altLang="en-US" sz="1800" b="1"/>
              <a:t>、绝缘皮脱落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</a:t>
            </a:r>
            <a:endParaRPr lang="zh-CN" altLang="en-US" sz="1800" b="1"/>
          </a:p>
        </p:txBody>
      </p:sp>
      <p:pic>
        <p:nvPicPr>
          <p:cNvPr id="62468" name="内容占位符 62467" descr="Mvc-023s"/>
          <p:cNvPicPr>
            <a:picLocks noChangeAspect="1"/>
          </p:cNvPicPr>
          <p:nvPr>
            <p:ph sz="quarter" idx="2"/>
          </p:nvPr>
        </p:nvPicPr>
        <p:blipFill>
          <a:blip r:embed="rId1"/>
          <a:srcRect l="7913" t="24402" r="10072" b="28708"/>
          <a:stretch>
            <a:fillRect/>
          </a:stretch>
        </p:blipFill>
        <p:spPr>
          <a:xfrm>
            <a:off x="1619250" y="2486025"/>
            <a:ext cx="1490663" cy="561975"/>
          </a:xfrm>
        </p:spPr>
      </p:pic>
      <p:pic>
        <p:nvPicPr>
          <p:cNvPr id="62469" name="图片 62468" descr="Mvc-027s"/>
          <p:cNvPicPr>
            <a:picLocks noChangeAspect="1"/>
          </p:cNvPicPr>
          <p:nvPr/>
        </p:nvPicPr>
        <p:blipFill>
          <a:blip r:embed="rId2"/>
          <a:srcRect l="9511" t="19565" r="7065" b="26395"/>
          <a:stretch>
            <a:fillRect/>
          </a:stretch>
        </p:blipFill>
        <p:spPr>
          <a:xfrm>
            <a:off x="1619250" y="3779838"/>
            <a:ext cx="1511300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62469" descr="Mvc-029s"/>
          <p:cNvPicPr>
            <a:picLocks noChangeAspect="1"/>
          </p:cNvPicPr>
          <p:nvPr/>
        </p:nvPicPr>
        <p:blipFill>
          <a:blip r:embed="rId3"/>
          <a:srcRect l="7799" t="46178" r="7339" b="14372"/>
          <a:stretch>
            <a:fillRect/>
          </a:stretch>
        </p:blipFill>
        <p:spPr>
          <a:xfrm>
            <a:off x="4789488" y="3706813"/>
            <a:ext cx="1512887" cy="65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62470" descr="Mvc-031s"/>
          <p:cNvPicPr>
            <a:picLocks noChangeAspect="1"/>
          </p:cNvPicPr>
          <p:nvPr/>
        </p:nvPicPr>
        <p:blipFill>
          <a:blip r:embed="rId4"/>
          <a:srcRect l="3679" t="41498" r="5844" b="15562"/>
          <a:stretch>
            <a:fillRect/>
          </a:stretch>
        </p:blipFill>
        <p:spPr>
          <a:xfrm>
            <a:off x="1619250" y="5072063"/>
            <a:ext cx="1512888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62471" descr="Mvc-033s"/>
          <p:cNvPicPr>
            <a:picLocks noChangeAspect="1"/>
          </p:cNvPicPr>
          <p:nvPr/>
        </p:nvPicPr>
        <p:blipFill>
          <a:blip r:embed="rId5"/>
          <a:srcRect l="3963" t="31804" r="6792" b="31659"/>
          <a:stretch>
            <a:fillRect/>
          </a:stretch>
        </p:blipFill>
        <p:spPr>
          <a:xfrm>
            <a:off x="4862513" y="4991100"/>
            <a:ext cx="143986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图片 62472" descr="Mvc-024s"/>
          <p:cNvPicPr>
            <a:picLocks noChangeAspect="1"/>
          </p:cNvPicPr>
          <p:nvPr/>
        </p:nvPicPr>
        <p:blipFill>
          <a:blip r:embed="rId6"/>
          <a:srcRect t="30928" b="25258"/>
          <a:stretch>
            <a:fillRect/>
          </a:stretch>
        </p:blipFill>
        <p:spPr>
          <a:xfrm>
            <a:off x="5029200" y="2438400"/>
            <a:ext cx="1419225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图片 63489" descr="Mvc-034s "/>
          <p:cNvPicPr>
            <a:picLocks noChangeAspect="1"/>
          </p:cNvPicPr>
          <p:nvPr/>
        </p:nvPicPr>
        <p:blipFill>
          <a:blip r:embed="rId1"/>
          <a:srcRect l="10266" r="11026" b="15228"/>
          <a:stretch>
            <a:fillRect/>
          </a:stretch>
        </p:blipFill>
        <p:spPr>
          <a:xfrm>
            <a:off x="5334000" y="1905000"/>
            <a:ext cx="1533525" cy="123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文本占位符 63490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780338" cy="4408487"/>
          </a:xfrm>
        </p:spPr>
        <p:txBody>
          <a:bodyPr/>
          <a:p>
            <a:pPr>
              <a:buNone/>
            </a:pPr>
            <a:r>
              <a:rPr lang="zh-CN" altLang="en-US" sz="1800"/>
              <a:t>        </a:t>
            </a:r>
            <a:endParaRPr lang="zh-CN" altLang="en-US" sz="1800"/>
          </a:p>
          <a:p>
            <a:pPr>
              <a:buNone/>
            </a:pPr>
            <a:r>
              <a:rPr lang="zh-CN" altLang="en-US" sz="1800" b="1"/>
              <a:t>          </a:t>
            </a:r>
            <a:r>
              <a:rPr lang="en-US" altLang="zh-CN" sz="1800" b="1"/>
              <a:t>7</a:t>
            </a:r>
            <a:r>
              <a:rPr lang="zh-CN" altLang="en-US" sz="1800" b="1"/>
              <a:t>、芯线短线、切伤                    </a:t>
            </a:r>
            <a:r>
              <a:rPr lang="en-US" altLang="zh-CN" sz="1800" b="1"/>
              <a:t>8</a:t>
            </a:r>
            <a:r>
              <a:rPr lang="zh-CN" altLang="en-US" sz="1800" b="1"/>
              <a:t>、端子扭曲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</a:t>
            </a:r>
            <a:r>
              <a:rPr lang="en-US" altLang="zh-CN" sz="1800" b="1"/>
              <a:t>9</a:t>
            </a:r>
            <a:r>
              <a:rPr lang="zh-CN" altLang="en-US" sz="1800" b="1"/>
              <a:t>、防水胶堵压接扭曲                </a:t>
            </a:r>
            <a:r>
              <a:rPr lang="en-US" altLang="zh-CN" sz="1800" b="1"/>
              <a:t>10</a:t>
            </a:r>
            <a:r>
              <a:rPr lang="zh-CN" altLang="en-US" sz="1800" b="1"/>
              <a:t>、出现毛刺　　　　　　　　</a:t>
            </a:r>
            <a:endParaRPr lang="zh-CN" altLang="en-US" sz="1800" b="1"/>
          </a:p>
        </p:txBody>
      </p:sp>
      <p:pic>
        <p:nvPicPr>
          <p:cNvPr id="63492" name="内容占位符 63491" descr="Mvc-026s"/>
          <p:cNvPicPr>
            <a:picLocks noChangeAspect="1"/>
          </p:cNvPicPr>
          <p:nvPr>
            <p:ph sz="quarter" idx="3"/>
          </p:nvPr>
        </p:nvPicPr>
        <p:blipFill>
          <a:blip r:embed="rId2"/>
          <a:srcRect l="4808" t="23276" r="5769" b="31897"/>
          <a:stretch>
            <a:fillRect/>
          </a:stretch>
        </p:blipFill>
        <p:spPr>
          <a:xfrm>
            <a:off x="1828800" y="2438400"/>
            <a:ext cx="1419225" cy="631825"/>
          </a:xfrm>
        </p:spPr>
      </p:pic>
      <p:pic>
        <p:nvPicPr>
          <p:cNvPr id="63493" name="图片 63492" descr="Mvc-030s"/>
          <p:cNvPicPr>
            <a:picLocks noChangeAspect="1"/>
          </p:cNvPicPr>
          <p:nvPr/>
        </p:nvPicPr>
        <p:blipFill>
          <a:blip r:embed="rId3"/>
          <a:srcRect l="9595" t="24110" r="24724" b="22659"/>
          <a:stretch>
            <a:fillRect/>
          </a:stretch>
        </p:blipFill>
        <p:spPr>
          <a:xfrm>
            <a:off x="4857750" y="4811713"/>
            <a:ext cx="1238250" cy="75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图片 63493" descr="Mvc-032s"/>
          <p:cNvPicPr>
            <a:picLocks noChangeAspect="1"/>
          </p:cNvPicPr>
          <p:nvPr/>
        </p:nvPicPr>
        <p:blipFill>
          <a:blip r:embed="rId4"/>
          <a:srcRect l="4878" t="32114" r="4573" b="13414"/>
          <a:stretch>
            <a:fillRect/>
          </a:stretch>
        </p:blipFill>
        <p:spPr>
          <a:xfrm>
            <a:off x="1905000" y="4703763"/>
            <a:ext cx="1400175" cy="63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5" name="标题 63494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r>
              <a:rPr lang="zh-CN" altLang="en-US" sz="2800" b="1"/>
              <a:t>十、端子压接判定标准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二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标题 645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十一、端子压接判定标准 </a:t>
            </a:r>
            <a:r>
              <a:rPr lang="en-US" altLang="zh-CN" sz="2800" b="1"/>
              <a:t>(</a:t>
            </a:r>
            <a:r>
              <a:rPr lang="zh-CN" altLang="en-US" sz="2800" b="1"/>
              <a:t>三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64515" name="文本占位符 64514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en-US" altLang="zh-CN" sz="1800" b="1"/>
              <a:t>1</a:t>
            </a:r>
            <a:r>
              <a:rPr lang="zh-CN" altLang="en-US" sz="1800" b="1"/>
              <a:t>、合格品</a:t>
            </a:r>
            <a:endParaRPr lang="zh-CN" altLang="en-US" sz="1800" b="1"/>
          </a:p>
          <a:p>
            <a:pPr>
              <a:buNone/>
            </a:pPr>
            <a:r>
              <a:rPr lang="zh-CN" altLang="en-US" sz="1800"/>
              <a:t>         </a:t>
            </a:r>
            <a:r>
              <a:rPr lang="zh-CN" altLang="en-US" sz="1800" b="1"/>
              <a:t>芯线收于端子侧面的范围内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２、不合格品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⑴、绝缘皮压入                 ⑵、无双保护               ⑶ 、芯线外漏                              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⑷、芯线过长                      ⑸、电线靠后               ⑹、芯线翘起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　</a:t>
            </a:r>
            <a:endParaRPr lang="zh-CN" altLang="en-US" sz="1800" b="1"/>
          </a:p>
        </p:txBody>
      </p:sp>
      <p:pic>
        <p:nvPicPr>
          <p:cNvPr id="64516" name="内容占位符 64515" descr="Mvc-020s"/>
          <p:cNvPicPr>
            <a:picLocks noChangeAspect="1"/>
          </p:cNvPicPr>
          <p:nvPr>
            <p:ph sz="quarter" idx="3"/>
          </p:nvPr>
        </p:nvPicPr>
        <p:blipFill>
          <a:blip r:embed="rId1"/>
          <a:srcRect t="25203" b="27643"/>
          <a:stretch>
            <a:fillRect/>
          </a:stretch>
        </p:blipFill>
        <p:spPr>
          <a:xfrm>
            <a:off x="6178550" y="5072063"/>
            <a:ext cx="1708150" cy="647700"/>
          </a:xfrm>
        </p:spPr>
      </p:pic>
      <p:pic>
        <p:nvPicPr>
          <p:cNvPr id="64517" name="图片 64516" descr="Mvc-018s"/>
          <p:cNvPicPr>
            <a:picLocks noChangeAspect="1"/>
          </p:cNvPicPr>
          <p:nvPr/>
        </p:nvPicPr>
        <p:blipFill>
          <a:blip r:embed="rId2"/>
          <a:srcRect l="3868" t="36250" r="4456" b="23906"/>
          <a:stretch>
            <a:fillRect/>
          </a:stretch>
        </p:blipFill>
        <p:spPr>
          <a:xfrm>
            <a:off x="3708400" y="3779838"/>
            <a:ext cx="1639888" cy="53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64517" descr="Mvc-016s"/>
          <p:cNvPicPr>
            <a:picLocks noChangeAspect="1"/>
          </p:cNvPicPr>
          <p:nvPr/>
        </p:nvPicPr>
        <p:blipFill>
          <a:blip r:embed="rId3"/>
          <a:srcRect l="5275" t="33438" r="4456" b="26718"/>
          <a:stretch>
            <a:fillRect/>
          </a:stretch>
        </p:blipFill>
        <p:spPr>
          <a:xfrm>
            <a:off x="1116013" y="5145088"/>
            <a:ext cx="1619250" cy="541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64518" descr="Mvc-014s"/>
          <p:cNvPicPr>
            <a:picLocks noChangeAspect="1"/>
          </p:cNvPicPr>
          <p:nvPr/>
        </p:nvPicPr>
        <p:blipFill>
          <a:blip r:embed="rId4"/>
          <a:srcRect l="4807" t="30937" r="5510" b="26094"/>
          <a:stretch>
            <a:fillRect/>
          </a:stretch>
        </p:blipFill>
        <p:spPr>
          <a:xfrm>
            <a:off x="6302375" y="3706813"/>
            <a:ext cx="1562100" cy="56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图片 64519" descr="Mvc-012s"/>
          <p:cNvPicPr>
            <a:picLocks noChangeAspect="1"/>
          </p:cNvPicPr>
          <p:nvPr/>
        </p:nvPicPr>
        <p:blipFill>
          <a:blip r:embed="rId5"/>
          <a:srcRect l="7268" t="29062" r="3517" b="31250"/>
          <a:stretch>
            <a:fillRect/>
          </a:stretch>
        </p:blipFill>
        <p:spPr>
          <a:xfrm>
            <a:off x="3678238" y="5145088"/>
            <a:ext cx="1687512" cy="56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图片 64520" descr="Mvc-010s"/>
          <p:cNvPicPr>
            <a:picLocks noChangeAspect="1"/>
          </p:cNvPicPr>
          <p:nvPr/>
        </p:nvPicPr>
        <p:blipFill>
          <a:blip r:embed="rId6"/>
          <a:srcRect l="8324" t="35469" r="10081" b="29843"/>
          <a:stretch>
            <a:fillRect/>
          </a:stretch>
        </p:blipFill>
        <p:spPr>
          <a:xfrm>
            <a:off x="1187450" y="3779838"/>
            <a:ext cx="1552575" cy="49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2" name="图片 64521" descr="e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413" y="2136775"/>
            <a:ext cx="2871787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标题 655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十二、拉力强度状态判定标准</a:t>
            </a:r>
            <a:endParaRPr lang="zh-CN" altLang="en-US" sz="2800" b="1"/>
          </a:p>
        </p:txBody>
      </p:sp>
      <p:sp>
        <p:nvSpPr>
          <p:cNvPr id="65539" name="文本占位符 65538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851775" cy="4408487"/>
          </a:xfrm>
        </p:spPr>
        <p:txBody>
          <a:bodyPr/>
          <a:p>
            <a:pPr>
              <a:buNone/>
            </a:pPr>
            <a:r>
              <a:rPr lang="zh-CN" altLang="en-US" sz="1800" b="1"/>
              <a:t>判定标准：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正常（芯线呈放射状被拉断）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</a:t>
            </a: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芯线断线（压接高度过低）</a:t>
            </a: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endParaRPr lang="zh-CN" altLang="en-US" sz="1800" b="1"/>
          </a:p>
          <a:p>
            <a:pPr>
              <a:buNone/>
            </a:pPr>
            <a:r>
              <a:rPr lang="zh-CN" altLang="en-US" sz="1800" b="1"/>
              <a:t>                           芯线拔除（压接高度过高）</a:t>
            </a:r>
            <a:endParaRPr lang="zh-CN" altLang="en-US" sz="1800" b="1"/>
          </a:p>
        </p:txBody>
      </p:sp>
      <p:pic>
        <p:nvPicPr>
          <p:cNvPr id="65540" name="内容占位符 65539" descr="334"/>
          <p:cNvPicPr>
            <a:picLocks noChangeAspect="1"/>
          </p:cNvPicPr>
          <p:nvPr>
            <p:ph sz="quarter" idx="2"/>
          </p:nvPr>
        </p:nvPicPr>
        <p:blipFill>
          <a:blip r:embed="rId1"/>
          <a:srcRect l="21002" t="46420" r="19653" b="36258"/>
          <a:stretch>
            <a:fillRect/>
          </a:stretch>
        </p:blipFill>
        <p:spPr>
          <a:xfrm>
            <a:off x="2555875" y="2673350"/>
            <a:ext cx="2562225" cy="746125"/>
          </a:xfrm>
        </p:spPr>
      </p:pic>
      <p:pic>
        <p:nvPicPr>
          <p:cNvPr id="65541" name="内容占位符 65540" descr="224"/>
          <p:cNvPicPr>
            <a:picLocks noChangeAspect="1"/>
          </p:cNvPicPr>
          <p:nvPr>
            <p:ph sz="quarter" idx="3"/>
          </p:nvPr>
        </p:nvPicPr>
        <p:blipFill>
          <a:blip r:embed="rId2"/>
          <a:srcRect l="24464" t="47389" r="19246" b="38962"/>
          <a:stretch>
            <a:fillRect/>
          </a:stretch>
        </p:blipFill>
        <p:spPr>
          <a:xfrm>
            <a:off x="2627313" y="4021138"/>
            <a:ext cx="2562225" cy="619125"/>
          </a:xfrm>
        </p:spPr>
      </p:pic>
      <p:pic>
        <p:nvPicPr>
          <p:cNvPr id="65542" name="图片 65541" descr="224"/>
          <p:cNvPicPr>
            <a:picLocks noChangeAspect="1"/>
          </p:cNvPicPr>
          <p:nvPr/>
        </p:nvPicPr>
        <p:blipFill>
          <a:blip r:embed="rId2"/>
          <a:srcRect l="24464" t="47389" r="19246" b="38962"/>
          <a:stretch>
            <a:fillRect/>
          </a:stretch>
        </p:blipFill>
        <p:spPr>
          <a:xfrm>
            <a:off x="2627313" y="5216525"/>
            <a:ext cx="2449512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一、电线颜色</a:t>
            </a:r>
            <a:endParaRPr lang="zh-CN" altLang="en-US" sz="2800" b="1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 lang="en-US" altLang="zh-CN" sz="2400" b="1"/>
              <a:t>1</a:t>
            </a:r>
            <a:r>
              <a:rPr lang="zh-CN" altLang="en-US" sz="2400" b="1"/>
              <a:t>、名词解释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⑴、单色线：绝缘表面为一种颜色的电线。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⑵、双色线：绝缘表面为两种颜色的电线。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⑶、主   色：双色线绝缘表面面积比例大的颜色。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⑷、辅助色：双色线绝缘表面面积比例小的颜色。</a:t>
            </a:r>
            <a:endParaRPr lang="zh-CN" altLang="en-US" sz="2400" b="1"/>
          </a:p>
          <a:p>
            <a:pPr>
              <a:buNone/>
            </a:pPr>
            <a:r>
              <a:rPr lang="en-US" altLang="zh-CN" sz="2400" b="1"/>
              <a:t>2</a:t>
            </a:r>
            <a:r>
              <a:rPr lang="zh-CN" altLang="en-US" sz="2400" b="1"/>
              <a:t>、颜色组成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⑴、双色线的辅助色应为两条或螺旋形条纹成对称分布，但导体截面小于</a:t>
            </a:r>
            <a:r>
              <a:rPr lang="en-US" altLang="zh-CN" sz="2400" b="1"/>
              <a:t>0.5</a:t>
            </a:r>
            <a:r>
              <a:rPr lang="zh-CN" altLang="en-US" sz="2400" b="1"/>
              <a:t>平方时，可以只有一条条纹。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⑵、双色线的辅助色条纹与主色条纹沿圆周表面的比例为</a:t>
            </a:r>
            <a:r>
              <a:rPr lang="en-US" altLang="zh-CN" sz="2400" b="1"/>
              <a:t>1∶3</a:t>
            </a:r>
            <a:r>
              <a:rPr lang="zh-CN" altLang="en-US" sz="2400" b="1"/>
              <a:t>～</a:t>
            </a:r>
            <a:r>
              <a:rPr lang="en-US" altLang="zh-CN" sz="2400" b="1"/>
              <a:t>1∶5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文本占位符 66561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170000"/>
              </a:lnSpc>
              <a:buNone/>
            </a:pPr>
            <a:r>
              <a:rPr lang="en-US" altLang="zh-CN" sz="2000" b="1"/>
              <a:t>1</a:t>
            </a:r>
            <a:r>
              <a:rPr lang="zh-CN" altLang="en-US" sz="2000" b="1"/>
              <a:t>、锡锅温度测量</a:t>
            </a:r>
            <a:endParaRPr lang="zh-CN" altLang="en-US" sz="2000" b="1"/>
          </a:p>
          <a:p>
            <a:pPr>
              <a:lnSpc>
                <a:spcPct val="170000"/>
              </a:lnSpc>
              <a:buNone/>
            </a:pPr>
            <a:r>
              <a:rPr lang="zh-CN" altLang="en-US" sz="2000"/>
              <a:t>   </a:t>
            </a:r>
            <a:r>
              <a:rPr lang="zh-CN" altLang="en-US" sz="2000" b="1"/>
              <a:t>⑴、正确持温度计</a:t>
            </a:r>
            <a:endParaRPr lang="zh-CN" altLang="en-US" sz="2000" b="1"/>
          </a:p>
          <a:p>
            <a:pPr>
              <a:lnSpc>
                <a:spcPct val="170000"/>
              </a:lnSpc>
              <a:buNone/>
            </a:pPr>
            <a:r>
              <a:rPr lang="zh-CN" altLang="en-US" sz="2000" b="1"/>
              <a:t>   ⑵、温度计在锡锅内读数</a:t>
            </a:r>
            <a:endParaRPr lang="zh-CN" altLang="en-US" sz="2000" b="1" baseline="50000"/>
          </a:p>
          <a:p>
            <a:pPr>
              <a:lnSpc>
                <a:spcPct val="170000"/>
              </a:lnSpc>
              <a:buNone/>
            </a:pPr>
            <a:r>
              <a:rPr lang="zh-CN" altLang="en-US" sz="2000" b="1"/>
              <a:t>   ⑶、温度计的水银泡不能碰到锅壁上</a:t>
            </a:r>
            <a:endParaRPr lang="zh-CN" altLang="en-US" sz="2000" b="1"/>
          </a:p>
          <a:p>
            <a:pPr>
              <a:lnSpc>
                <a:spcPct val="170000"/>
              </a:lnSpc>
              <a:buNone/>
            </a:pPr>
            <a:r>
              <a:rPr lang="zh-CN" altLang="en-US" sz="2000" b="1"/>
              <a:t>   ⑷、每两小时测量一次温度</a:t>
            </a:r>
            <a:endParaRPr lang="zh-CN" altLang="en-US" sz="2000" b="1"/>
          </a:p>
          <a:p>
            <a:pPr>
              <a:lnSpc>
                <a:spcPct val="170000"/>
              </a:lnSpc>
              <a:buNone/>
            </a:pPr>
            <a:r>
              <a:rPr lang="zh-CN" altLang="en-US" sz="2000" b="1"/>
              <a:t> </a:t>
            </a:r>
            <a:r>
              <a:rPr lang="en-US" altLang="zh-CN" sz="2000" b="1"/>
              <a:t>2</a:t>
            </a:r>
            <a:r>
              <a:rPr lang="zh-CN" altLang="en-US" sz="2000" b="1"/>
              <a:t>、镀锡时间</a:t>
            </a:r>
            <a:endParaRPr lang="zh-CN" altLang="en-US" sz="2000" b="1"/>
          </a:p>
          <a:p>
            <a:pPr>
              <a:lnSpc>
                <a:spcPct val="170000"/>
              </a:lnSpc>
              <a:buNone/>
            </a:pPr>
            <a:r>
              <a:rPr lang="zh-CN" altLang="en-US" sz="2000" b="1"/>
              <a:t>        时间为</a:t>
            </a:r>
            <a:r>
              <a:rPr lang="en-US" altLang="zh-CN" sz="2000" b="1"/>
              <a:t>1</a:t>
            </a:r>
            <a:r>
              <a:rPr lang="zh-CN" altLang="en-US" sz="2000" b="1"/>
              <a:t>～</a:t>
            </a:r>
            <a:r>
              <a:rPr lang="en-US" altLang="zh-CN" sz="2000" b="1"/>
              <a:t>2</a:t>
            </a:r>
            <a:r>
              <a:rPr lang="zh-CN" altLang="en-US" sz="2000" b="1"/>
              <a:t>秒</a:t>
            </a:r>
            <a:endParaRPr lang="zh-CN" altLang="en-US" sz="2000" b="1" baseline="50000"/>
          </a:p>
        </p:txBody>
      </p:sp>
      <p:sp>
        <p:nvSpPr>
          <p:cNvPr id="66563" name="标题 6656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r>
              <a:rPr lang="zh-CN" altLang="en-US" sz="2800" b="1"/>
              <a:t>十三、电线镀锡</a:t>
            </a:r>
            <a:endParaRPr lang="zh-CN" altLang="en-US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675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400"/>
              <a:t>十三、电线镀锡</a:t>
            </a:r>
            <a:endParaRPr lang="zh-CN" altLang="en-US" sz="2400"/>
          </a:p>
        </p:txBody>
      </p:sp>
      <p:sp>
        <p:nvSpPr>
          <p:cNvPr id="67587" name="文本框 67586"/>
          <p:cNvSpPr txBox="1"/>
          <p:nvPr/>
        </p:nvSpPr>
        <p:spPr>
          <a:xfrm>
            <a:off x="828675" y="1547813"/>
            <a:ext cx="7632700" cy="3051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、每次镀锡电线数量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   根据作业指导书要求作业，特殊情况除外。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、锡面处理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      在镀锡时发现锡面有氧化层，必须用工具将其刮掉后主可镀锡。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、助焊剂蘸量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      将助焊剂倒进容器内，容器内放置一块海绵，海绵的厚度比镀锡的尺寸小</a:t>
            </a:r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</a:rPr>
              <a:t>1MM</a:t>
            </a: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</a:rPr>
              <a:t>，助焊剂的量为能湿润海绵即可。</a:t>
            </a:r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内容占位符 68609" descr="MVC-004F"/>
          <p:cNvPicPr>
            <a:picLocks noChangeAspect="1"/>
          </p:cNvPicPr>
          <p:nvPr>
            <p:ph sz="quarter" idx="1"/>
          </p:nvPr>
        </p:nvPicPr>
        <p:blipFill>
          <a:blip r:embed="rId1">
            <a:lum bright="29999"/>
          </a:blip>
          <a:srcRect l="24065" t="31955" r="29921" b="22704"/>
          <a:stretch>
            <a:fillRect/>
          </a:stretch>
        </p:blipFill>
        <p:spPr>
          <a:xfrm>
            <a:off x="2555875" y="2286000"/>
            <a:ext cx="2016125" cy="1508125"/>
          </a:xfrm>
          <a:ln>
            <a:solidFill>
              <a:srgbClr val="FF0000"/>
            </a:solidFill>
            <a:miter/>
          </a:ln>
        </p:spPr>
      </p:pic>
      <p:pic>
        <p:nvPicPr>
          <p:cNvPr id="68611" name="内容占位符 68610" descr="MVC-013F"/>
          <p:cNvPicPr>
            <a:picLocks noChangeAspect="1"/>
          </p:cNvPicPr>
          <p:nvPr>
            <p:ph sz="quarter" idx="2"/>
          </p:nvPr>
        </p:nvPicPr>
        <p:blipFill>
          <a:blip r:embed="rId2">
            <a:lum bright="20001" contrast="24000"/>
          </a:blip>
          <a:srcRect l="23415" t="37270" r="41585" b="37401"/>
          <a:stretch>
            <a:fillRect/>
          </a:stretch>
        </p:blipFill>
        <p:spPr>
          <a:xfrm>
            <a:off x="5257800" y="2286000"/>
            <a:ext cx="2057400" cy="1457325"/>
          </a:xfrm>
          <a:ln>
            <a:solidFill>
              <a:srgbClr val="FF0000"/>
            </a:solidFill>
            <a:miter/>
          </a:ln>
        </p:spPr>
      </p:pic>
      <p:pic>
        <p:nvPicPr>
          <p:cNvPr id="68612" name="内容占位符 68611" descr="MVC-011F"/>
          <p:cNvPicPr>
            <a:picLocks noChangeAspect="1"/>
          </p:cNvPicPr>
          <p:nvPr>
            <p:ph sz="quarter" idx="3"/>
          </p:nvPr>
        </p:nvPicPr>
        <p:blipFill>
          <a:blip r:embed="rId3">
            <a:lum bright="17999" contrast="36000"/>
          </a:blip>
          <a:srcRect l="18750" t="32283" r="40797" b="27296"/>
          <a:stretch>
            <a:fillRect/>
          </a:stretch>
        </p:blipFill>
        <p:spPr>
          <a:xfrm>
            <a:off x="2555875" y="4648200"/>
            <a:ext cx="2016125" cy="1508125"/>
          </a:xfrm>
          <a:ln>
            <a:solidFill>
              <a:srgbClr val="FF0000"/>
            </a:solidFill>
            <a:miter/>
          </a:ln>
        </p:spPr>
      </p:pic>
      <p:pic>
        <p:nvPicPr>
          <p:cNvPr id="68613" name="内容占位符 68612" descr="MVC-010F"/>
          <p:cNvPicPr>
            <a:picLocks noChangeAspect="1"/>
          </p:cNvPicPr>
          <p:nvPr>
            <p:ph sz="quarter" idx="4"/>
          </p:nvPr>
        </p:nvPicPr>
        <p:blipFill>
          <a:blip r:embed="rId4">
            <a:lum bright="28000"/>
          </a:blip>
          <a:srcRect l="30757" t="26443" r="26575" b="30840"/>
          <a:stretch>
            <a:fillRect/>
          </a:stretch>
        </p:blipFill>
        <p:spPr>
          <a:xfrm>
            <a:off x="5295900" y="4648200"/>
            <a:ext cx="2019300" cy="1511300"/>
          </a:xfrm>
          <a:ln>
            <a:solidFill>
              <a:srgbClr val="FF0000"/>
            </a:solidFill>
            <a:miter/>
          </a:ln>
        </p:spPr>
      </p:pic>
      <p:sp>
        <p:nvSpPr>
          <p:cNvPr id="68614" name="矩形 68613"/>
          <p:cNvSpPr/>
          <p:nvPr/>
        </p:nvSpPr>
        <p:spPr>
          <a:xfrm>
            <a:off x="381000" y="1066800"/>
            <a:ext cx="7994650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镀全锡不良现象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</a:t>
            </a:r>
            <a:r>
              <a:rPr lang="en-US" altLang="zh-CN" sz="2000" b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、有锡瘤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 皮烫伤 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、线径烫伤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、锡未到位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5" name="标题 68614"/>
          <p:cNvSpPr>
            <a:spLocks noGrp="1"/>
          </p:cNvSpPr>
          <p:nvPr>
            <p:ph type="title" sz="quarter"/>
          </p:nvPr>
        </p:nvSpPr>
        <p:spPr/>
        <p:txBody>
          <a:bodyPr vert="horz" wrap="square" anchor="ctr"/>
          <a:p>
            <a:r>
              <a:rPr lang="zh-CN" altLang="en-US" sz="2800" b="1"/>
              <a:t>十三、电线镀锡</a:t>
            </a:r>
            <a:endParaRPr lang="zh-CN" altLang="en-US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内容占位符 69633" descr="MVC-006F"/>
          <p:cNvPicPr>
            <a:picLocks noChangeAspect="1"/>
          </p:cNvPicPr>
          <p:nvPr>
            <p:ph sz="quarter" idx="1"/>
          </p:nvPr>
        </p:nvPicPr>
        <p:blipFill>
          <a:blip r:embed="rId1">
            <a:lum bright="17999" contrast="36000"/>
          </a:blip>
          <a:srcRect l="40620" t="41507" r="33031" b="32199"/>
          <a:stretch>
            <a:fillRect/>
          </a:stretch>
        </p:blipFill>
        <p:spPr>
          <a:xfrm>
            <a:off x="2555875" y="2438400"/>
            <a:ext cx="2016125" cy="1508125"/>
          </a:xfrm>
          <a:ln>
            <a:solidFill>
              <a:srgbClr val="FF0000"/>
            </a:solidFill>
            <a:miter/>
          </a:ln>
        </p:spPr>
      </p:pic>
      <p:pic>
        <p:nvPicPr>
          <p:cNvPr id="69635" name="内容占位符 69634" descr="MVC-001F"/>
          <p:cNvPicPr>
            <a:picLocks noChangeAspect="1"/>
          </p:cNvPicPr>
          <p:nvPr>
            <p:ph sz="quarter" idx="2"/>
          </p:nvPr>
        </p:nvPicPr>
        <p:blipFill>
          <a:blip r:embed="rId2">
            <a:lum bright="17999"/>
          </a:blip>
          <a:srcRect l="26405" t="38333" r="39844" b="27916"/>
          <a:stretch>
            <a:fillRect/>
          </a:stretch>
        </p:blipFill>
        <p:spPr>
          <a:xfrm>
            <a:off x="5726113" y="2438400"/>
            <a:ext cx="1970087" cy="1474788"/>
          </a:xfrm>
          <a:ln>
            <a:solidFill>
              <a:srgbClr val="FF0000"/>
            </a:solidFill>
            <a:miter/>
          </a:ln>
        </p:spPr>
      </p:pic>
      <p:pic>
        <p:nvPicPr>
          <p:cNvPr id="69636" name="内容占位符 69635" descr="MVC-002F"/>
          <p:cNvPicPr>
            <a:picLocks noChangeAspect="1"/>
          </p:cNvPicPr>
          <p:nvPr>
            <p:ph sz="quarter" idx="3"/>
          </p:nvPr>
        </p:nvPicPr>
        <p:blipFill>
          <a:blip r:embed="rId3">
            <a:lum bright="23999"/>
          </a:blip>
          <a:srcRect l="28751" t="40625" r="37657" b="25624"/>
          <a:stretch>
            <a:fillRect/>
          </a:stretch>
        </p:blipFill>
        <p:spPr>
          <a:xfrm>
            <a:off x="2555875" y="4665663"/>
            <a:ext cx="2016125" cy="1506537"/>
          </a:xfrm>
          <a:ln>
            <a:solidFill>
              <a:srgbClr val="FF0000"/>
            </a:solidFill>
            <a:miter/>
          </a:ln>
        </p:spPr>
      </p:pic>
      <p:pic>
        <p:nvPicPr>
          <p:cNvPr id="69637" name="内容占位符 69636" descr="MVC-002F"/>
          <p:cNvPicPr>
            <a:picLocks noChangeAspect="1"/>
          </p:cNvPicPr>
          <p:nvPr>
            <p:ph sz="quarter" idx="4"/>
          </p:nvPr>
        </p:nvPicPr>
        <p:blipFill>
          <a:blip r:embed="rId4">
            <a:lum bright="26001"/>
          </a:blip>
          <a:srcRect l="22835" t="40814" r="43898" b="25853"/>
          <a:stretch>
            <a:fillRect/>
          </a:stretch>
        </p:blipFill>
        <p:spPr>
          <a:xfrm>
            <a:off x="5727700" y="4697413"/>
            <a:ext cx="1968500" cy="1474787"/>
          </a:xfrm>
          <a:ln>
            <a:solidFill>
              <a:srgbClr val="FF0000"/>
            </a:solidFill>
            <a:miter/>
          </a:ln>
        </p:spPr>
      </p:pic>
      <p:sp>
        <p:nvSpPr>
          <p:cNvPr id="69638" name="矩形 69637"/>
          <p:cNvSpPr/>
          <p:nvPr/>
        </p:nvSpPr>
        <p:spPr>
          <a:xfrm>
            <a:off x="381000" y="1066800"/>
            <a:ext cx="7850188" cy="508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镀全锡不良现象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、芯线分叉        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 有砂眼         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、芯线连接                             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、皮有污物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9" name="标题 69638"/>
          <p:cNvSpPr>
            <a:spLocks noGrp="1"/>
          </p:cNvSpPr>
          <p:nvPr>
            <p:ph type="title" sz="quarter"/>
          </p:nvPr>
        </p:nvSpPr>
        <p:spPr/>
        <p:txBody>
          <a:bodyPr vert="horz" wrap="square" anchor="ctr"/>
          <a:p>
            <a:r>
              <a:rPr lang="zh-CN" altLang="en-US" sz="2800" b="1"/>
              <a:t>十三、电线镀锡</a:t>
            </a:r>
            <a:endParaRPr lang="zh-CN" altLang="en-US" sz="28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/>
              <a:t>十四、电性能测试</a:t>
            </a:r>
            <a:endParaRPr lang="zh-CN" altLang="en-US" sz="2800"/>
          </a:p>
        </p:txBody>
      </p:sp>
      <p:pic>
        <p:nvPicPr>
          <p:cNvPr id="70659" name="图片 70658" descr="ggg"/>
          <p:cNvPicPr>
            <a:picLocks noChangeAspect="1"/>
          </p:cNvPicPr>
          <p:nvPr/>
        </p:nvPicPr>
        <p:blipFill>
          <a:blip r:embed="rId1">
            <a:lum bright="17999"/>
          </a:blip>
          <a:srcRect l="5650" r="2826" b="6126"/>
          <a:stretch>
            <a:fillRect/>
          </a:stretch>
        </p:blipFill>
        <p:spPr>
          <a:xfrm>
            <a:off x="4284663" y="1908175"/>
            <a:ext cx="4103687" cy="315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文本框 70659"/>
          <p:cNvSpPr txBox="1"/>
          <p:nvPr/>
        </p:nvSpPr>
        <p:spPr>
          <a:xfrm>
            <a:off x="755650" y="2124075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、先进的电性能检测台保证每条成品线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100%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</a:rPr>
              <a:t>合格。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716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400"/>
              <a:t>十五、外观检验</a:t>
            </a:r>
            <a:endParaRPr lang="zh-CN" altLang="en-US" sz="2400"/>
          </a:p>
        </p:txBody>
      </p:sp>
      <p:sp>
        <p:nvSpPr>
          <p:cNvPr id="71683" name="文本占位符 7168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sz="2000"/>
              <a:t>1</a:t>
            </a:r>
            <a:r>
              <a:rPr lang="zh-CN" altLang="en-US" sz="2000"/>
              <a:t>、根据外观检验板进行</a:t>
            </a:r>
            <a:r>
              <a:rPr lang="en-US" altLang="zh-CN" sz="2000"/>
              <a:t>100%</a:t>
            </a:r>
            <a:r>
              <a:rPr lang="zh-CN" altLang="en-US" sz="2000"/>
              <a:t>检验。</a:t>
            </a:r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、工艺文件如有特殊要求，依据工艺文件作业。</a:t>
            </a:r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、按照包装工艺要求装箱入库。</a:t>
            </a:r>
            <a:endParaRPr lang="zh-CN" altLang="en-US" sz="2000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文本框 72705"/>
          <p:cNvSpPr txBox="1"/>
          <p:nvPr/>
        </p:nvSpPr>
        <p:spPr>
          <a:xfrm>
            <a:off x="2413000" y="2916238"/>
            <a:ext cx="36004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6000" b="0">
                <a:solidFill>
                  <a:srgbClr val="FF7C80"/>
                </a:solidFill>
                <a:latin typeface="Blackadder ITC" panose="04020505051007020D02" pitchFamily="2" charset="0"/>
                <a:ea typeface="华文行楷" panose="02010800040101010101" pitchFamily="2" charset="-122"/>
              </a:rPr>
              <a:t>谢谢大家</a:t>
            </a:r>
            <a:endParaRPr lang="zh-CN" altLang="en-US" sz="6000" b="0">
              <a:solidFill>
                <a:srgbClr val="FF7C80"/>
              </a:solidFill>
              <a:latin typeface="Blackadder ITC" panose="04020505051007020D02" pitchFamily="2" charset="0"/>
              <a:ea typeface="华文行楷" panose="0201080004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一、电线颜色</a:t>
            </a:r>
            <a:endParaRPr lang="zh-CN" altLang="en-US" sz="2800" b="1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609600" y="1595438"/>
            <a:ext cx="7926388" cy="4652962"/>
          </a:xfrm>
        </p:spPr>
        <p:txBody>
          <a:bodyPr/>
          <a:p>
            <a:pPr>
              <a:buNone/>
            </a:pPr>
            <a:r>
              <a:rPr lang="en-US" altLang="zh-CN" sz="2400" b="1"/>
              <a:t>3</a:t>
            </a:r>
            <a:r>
              <a:rPr lang="zh-CN" altLang="en-US" sz="2400" b="1"/>
              <a:t>、电线颜色及其代码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⑴、单色线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     棕（</a:t>
            </a:r>
            <a:r>
              <a:rPr lang="en-US" altLang="zh-CN" sz="2400" b="1"/>
              <a:t>Br)     </a:t>
            </a:r>
            <a:r>
              <a:rPr lang="zh-CN" altLang="en-US" sz="2400" b="1"/>
              <a:t>红 </a:t>
            </a:r>
            <a:r>
              <a:rPr lang="en-US" altLang="zh-CN" sz="2400" b="1"/>
              <a:t>(R)      </a:t>
            </a:r>
            <a:r>
              <a:rPr lang="zh-CN" altLang="en-US" sz="2400" b="1"/>
              <a:t>橙 </a:t>
            </a:r>
            <a:r>
              <a:rPr lang="en-US" altLang="zh-CN" sz="2400" b="1"/>
              <a:t>(O)     </a:t>
            </a:r>
            <a:r>
              <a:rPr lang="zh-CN" altLang="en-US" sz="2400" b="1"/>
              <a:t>黄 </a:t>
            </a:r>
            <a:r>
              <a:rPr lang="en-US" altLang="zh-CN" sz="2400" b="1"/>
              <a:t>(Y)      </a:t>
            </a:r>
            <a:r>
              <a:rPr lang="zh-CN" altLang="en-US" sz="2400" b="1"/>
              <a:t>绿 </a:t>
            </a:r>
            <a:r>
              <a:rPr lang="en-US" altLang="zh-CN" sz="2400" b="1"/>
              <a:t>(G)</a:t>
            </a:r>
            <a:endParaRPr lang="en-US" altLang="zh-CN" sz="2400" b="1"/>
          </a:p>
          <a:p>
            <a:pPr>
              <a:buNone/>
            </a:pPr>
            <a:r>
              <a:rPr lang="en-US" altLang="zh-CN" sz="2400" b="1"/>
              <a:t>     </a:t>
            </a:r>
            <a:r>
              <a:rPr lang="zh-CN" altLang="en-US" sz="2400" b="1"/>
              <a:t>蓝  </a:t>
            </a:r>
            <a:r>
              <a:rPr lang="en-US" altLang="zh-CN" sz="2400" b="1"/>
              <a:t>( L )     </a:t>
            </a:r>
            <a:r>
              <a:rPr lang="zh-CN" altLang="en-US" sz="2400" b="1"/>
              <a:t>紫 </a:t>
            </a:r>
            <a:r>
              <a:rPr lang="en-US" altLang="zh-CN" sz="2400" b="1"/>
              <a:t>(V)       </a:t>
            </a:r>
            <a:r>
              <a:rPr lang="zh-CN" altLang="en-US" sz="2400" b="1"/>
              <a:t>灰 </a:t>
            </a:r>
            <a:r>
              <a:rPr lang="en-US" altLang="zh-CN" sz="2400" b="1"/>
              <a:t>(Gr)   </a:t>
            </a:r>
            <a:r>
              <a:rPr lang="zh-CN" altLang="en-US" sz="2400" b="1"/>
              <a:t>白 </a:t>
            </a:r>
            <a:r>
              <a:rPr lang="en-US" altLang="zh-CN" sz="2400" b="1"/>
              <a:t>(W)     </a:t>
            </a:r>
            <a:r>
              <a:rPr lang="zh-CN" altLang="en-US" sz="2400" b="1"/>
              <a:t>黑 </a:t>
            </a:r>
            <a:r>
              <a:rPr lang="en-US" altLang="zh-CN" sz="2400" b="1"/>
              <a:t>(B)</a:t>
            </a:r>
            <a:endParaRPr lang="en-US" altLang="zh-CN" sz="2400" b="1"/>
          </a:p>
          <a:p>
            <a:pPr>
              <a:buNone/>
            </a:pPr>
            <a:r>
              <a:rPr lang="en-US" altLang="zh-CN" sz="2400" b="1"/>
              <a:t>⑵</a:t>
            </a:r>
            <a:r>
              <a:rPr lang="zh-CN" altLang="en-US" sz="2400" b="1"/>
              <a:t>、双色线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     蓝</a:t>
            </a:r>
            <a:r>
              <a:rPr lang="en-US" altLang="zh-CN" sz="2400" b="1"/>
              <a:t>/</a:t>
            </a:r>
            <a:r>
              <a:rPr lang="zh-CN" altLang="en-US" sz="2400" b="1"/>
              <a:t>红 </a:t>
            </a:r>
            <a:r>
              <a:rPr lang="en-US" altLang="zh-CN" sz="2400" b="1"/>
              <a:t>(L/R)    </a:t>
            </a:r>
            <a:r>
              <a:rPr lang="zh-CN" altLang="en-US" sz="2400" b="1"/>
              <a:t>绿</a:t>
            </a:r>
            <a:r>
              <a:rPr lang="en-US" altLang="zh-CN" sz="2400" b="1"/>
              <a:t>/</a:t>
            </a:r>
            <a:r>
              <a:rPr lang="zh-CN" altLang="en-US" sz="2400" b="1"/>
              <a:t>白</a:t>
            </a:r>
            <a:r>
              <a:rPr lang="en-US" altLang="zh-CN" sz="2400" b="1"/>
              <a:t>(G/W)    </a:t>
            </a:r>
            <a:r>
              <a:rPr lang="zh-CN" altLang="en-US" sz="2400" b="1"/>
              <a:t>黄</a:t>
            </a:r>
            <a:r>
              <a:rPr lang="en-US" altLang="zh-CN" sz="2400" b="1"/>
              <a:t>/</a:t>
            </a:r>
            <a:r>
              <a:rPr lang="zh-CN" altLang="en-US" sz="2400" b="1"/>
              <a:t>黑</a:t>
            </a:r>
            <a:r>
              <a:rPr lang="en-US" altLang="zh-CN" sz="2400" b="1"/>
              <a:t>(Y/B)    </a:t>
            </a:r>
            <a:r>
              <a:rPr lang="zh-CN" altLang="en-US" sz="2400" b="1"/>
              <a:t>棕</a:t>
            </a:r>
            <a:r>
              <a:rPr lang="en-US" altLang="zh-CN" sz="2400" b="1"/>
              <a:t>/</a:t>
            </a:r>
            <a:r>
              <a:rPr lang="zh-CN" altLang="en-US" sz="2400" b="1"/>
              <a:t>黄</a:t>
            </a:r>
            <a:r>
              <a:rPr lang="en-US" altLang="zh-CN" sz="2400" b="1"/>
              <a:t>(Br/Y)</a:t>
            </a:r>
            <a:endParaRPr lang="en-US" altLang="zh-CN" sz="2400" b="1"/>
          </a:p>
          <a:p>
            <a:pPr>
              <a:buNone/>
            </a:pPr>
            <a:r>
              <a:rPr lang="en-US" altLang="zh-CN" sz="2400" b="1"/>
              <a:t>⑶</a:t>
            </a:r>
            <a:r>
              <a:rPr lang="zh-CN" altLang="en-US" sz="2400" b="1"/>
              <a:t>、双色线标注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     第一位为主色，第二位为辅助色。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    例：主色为蓝色（</a:t>
            </a:r>
            <a:r>
              <a:rPr lang="en-US" altLang="zh-CN" sz="2400" b="1"/>
              <a:t>L</a:t>
            </a:r>
            <a:r>
              <a:rPr lang="zh-CN" altLang="en-US" sz="2400" b="1"/>
              <a:t>），辅助色为白色（</a:t>
            </a:r>
            <a:r>
              <a:rPr lang="en-US" altLang="zh-CN" sz="2400" b="1"/>
              <a:t>W</a:t>
            </a:r>
            <a:r>
              <a:rPr lang="zh-CN" altLang="en-US" sz="2400" b="1"/>
              <a:t>）</a:t>
            </a:r>
            <a:endParaRPr lang="zh-CN" altLang="en-US" sz="2400" b="1"/>
          </a:p>
          <a:p>
            <a:pPr>
              <a:buNone/>
            </a:pPr>
            <a:r>
              <a:rPr lang="zh-CN" altLang="en-US" sz="2400" b="1"/>
              <a:t>            标注为   </a:t>
            </a:r>
            <a:r>
              <a:rPr lang="en-US" altLang="zh-CN" sz="2400" b="1"/>
              <a:t>L/W</a:t>
            </a:r>
            <a:endParaRPr lang="en-US" altLang="zh-CN" sz="2400" b="1"/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/>
              <a:t>二、端子分类</a:t>
            </a:r>
            <a:endParaRPr lang="zh-CN" altLang="en-US" sz="2800"/>
          </a:p>
        </p:txBody>
      </p:sp>
      <p:sp>
        <p:nvSpPr>
          <p:cNvPr id="15363" name="文本框 15362"/>
          <p:cNvSpPr txBox="1"/>
          <p:nvPr/>
        </p:nvSpPr>
        <p:spPr>
          <a:xfrm>
            <a:off x="555625" y="1393825"/>
            <a:ext cx="18415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612775" y="1476375"/>
            <a:ext cx="7632700" cy="1443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、按方向分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）、纵向链带端子         如：片型插头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）、横向链带端子</a:t>
            </a:r>
            <a:r>
              <a:rPr lang="zh-CN" altLang="en-US" sz="2400">
                <a:latin typeface="Arial" panose="020B0604020202020204" pitchFamily="34" charset="0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</a:rPr>
              <a:t> 如：片型插座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二、端子分类</a:t>
            </a:r>
            <a:endParaRPr lang="zh-CN" altLang="en-US" sz="2800" b="1"/>
          </a:p>
        </p:txBody>
      </p:sp>
      <p:sp>
        <p:nvSpPr>
          <p:cNvPr id="16387" name="文本占位符 16386"/>
          <p:cNvSpPr>
            <a:spLocks noGrp="1"/>
          </p:cNvSpPr>
          <p:nvPr>
            <p:ph type="body" sz="half" idx="1"/>
          </p:nvPr>
        </p:nvSpPr>
        <p:spPr>
          <a:xfrm>
            <a:off x="539750" y="1554163"/>
            <a:ext cx="7994650" cy="4406900"/>
          </a:xfrm>
        </p:spPr>
        <p:txBody>
          <a:bodyPr/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、按用途分</a:t>
            </a:r>
            <a:endParaRPr lang="zh-C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插</a:t>
            </a:r>
            <a:r>
              <a:rPr lang="zh-CN" altLang="en-US" sz="1600" b="1">
                <a:latin typeface="宋体" panose="02010600030101010101" pitchFamily="2" charset="-122"/>
              </a:rPr>
              <a:t>座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式端子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园柱型端子</a:t>
            </a:r>
            <a:endParaRPr lang="zh-CN" altLang="en-US" sz="1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插</a:t>
            </a:r>
            <a:r>
              <a:rPr lang="zh-CN" altLang="en-US" sz="1600" b="1">
                <a:latin typeface="宋体" panose="02010600030101010101" pitchFamily="2" charset="-122"/>
              </a:rPr>
              <a:t>头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式端子                     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1600" b="1">
                <a:latin typeface="宋体" panose="02010600030101010101" pitchFamily="2" charset="-122"/>
                <a:cs typeface="Times New Roman" panose="02020603050405020304" pitchFamily="18" charset="0"/>
              </a:rPr>
              <a:t>孔式端子</a:t>
            </a:r>
            <a:endParaRPr lang="zh-CN" altLang="en-US" sz="1600" b="1"/>
          </a:p>
        </p:txBody>
      </p:sp>
      <p:pic>
        <p:nvPicPr>
          <p:cNvPr id="16388" name="图片 16387" descr="11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816475"/>
            <a:ext cx="1295400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 descr="020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88" y="2625725"/>
            <a:ext cx="1230312" cy="98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01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703763"/>
            <a:ext cx="1371600" cy="119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 descr="01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822575"/>
            <a:ext cx="1676400" cy="127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b="1"/>
              <a:t>二、端子分类</a:t>
            </a:r>
            <a:endParaRPr lang="zh-CN" altLang="en-US" sz="2800" b="1"/>
          </a:p>
        </p:txBody>
      </p:sp>
      <p:sp>
        <p:nvSpPr>
          <p:cNvPr id="17411" name="文本占位符 17410"/>
          <p:cNvSpPr>
            <a:spLocks noGrp="1"/>
          </p:cNvSpPr>
          <p:nvPr>
            <p:ph type="body" sz="half" idx="1"/>
          </p:nvPr>
        </p:nvSpPr>
        <p:spPr>
          <a:xfrm>
            <a:off x="609600" y="1595438"/>
            <a:ext cx="7924800" cy="4408487"/>
          </a:xfrm>
        </p:spPr>
        <p:txBody>
          <a:bodyPr/>
          <a:p>
            <a:pPr>
              <a:buNone/>
            </a:pPr>
            <a:r>
              <a:rPr lang="zh-CN" altLang="en-US" sz="1800" b="1"/>
              <a:t>⑸、叉式端子                                        ⑹、</a:t>
            </a:r>
            <a:r>
              <a:rPr lang="en-US" altLang="zh-CN" sz="1800" b="1"/>
              <a:t>U</a:t>
            </a:r>
            <a:r>
              <a:rPr lang="zh-CN" altLang="en-US" sz="1800" b="1"/>
              <a:t>型端子</a:t>
            </a:r>
            <a:r>
              <a:rPr lang="en-US" altLang="zh-CN" sz="1800" b="1"/>
              <a:t>(</a:t>
            </a:r>
            <a:r>
              <a:rPr lang="zh-CN" altLang="en-US" sz="1800" b="1"/>
              <a:t>卡点</a:t>
            </a:r>
            <a:r>
              <a:rPr lang="en-US" altLang="zh-CN" sz="1800" b="1"/>
              <a:t>)</a:t>
            </a: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endParaRPr lang="en-US" altLang="zh-CN" sz="1800"/>
          </a:p>
          <a:p>
            <a:pPr>
              <a:buNone/>
            </a:pPr>
            <a:r>
              <a:rPr lang="en-US" altLang="zh-CN" sz="1800" b="1"/>
              <a:t>⑺</a:t>
            </a:r>
            <a:r>
              <a:rPr lang="zh-CN" altLang="en-US" sz="1800" b="1"/>
              <a:t>、保险端子                                     ⑻、灯座端子</a:t>
            </a:r>
            <a:endParaRPr lang="zh-CN" altLang="en-US" sz="1800"/>
          </a:p>
        </p:txBody>
      </p:sp>
      <p:pic>
        <p:nvPicPr>
          <p:cNvPr id="17412" name="图片 17411" descr="01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4556125"/>
            <a:ext cx="205740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 descr="11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78075"/>
            <a:ext cx="1828800" cy="1462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 descr="11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563" y="2362200"/>
            <a:ext cx="1484312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 descr="07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662488"/>
            <a:ext cx="1600200" cy="1281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adial">
  <a:themeElements>
    <a:clrScheme name="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989E5"/>
      </a:accent6>
      <a:hlink>
        <a:srgbClr val="996666"/>
      </a:hlink>
      <a:folHlink>
        <a:srgbClr val="6666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989E5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89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CC6600"/>
        </a:lt2>
        <a:accent1>
          <a:srgbClr val="FF6600"/>
        </a:accent1>
        <a:accent2>
          <a:srgbClr val="33CCCC"/>
        </a:accent2>
        <a:accent3>
          <a:srgbClr val="C1AAAA"/>
        </a:accent3>
        <a:accent4>
          <a:srgbClr val="DCDCDC"/>
        </a:accent4>
        <a:accent5>
          <a:srgbClr val="FFB9AA"/>
        </a:accent5>
        <a:accent6>
          <a:srgbClr val="2DB7B7"/>
        </a:accent6>
        <a:hlink>
          <a:srgbClr val="99FF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31A01"/>
        </a:lt1>
        <a:dk2>
          <a:srgbClr val="FFFFFF"/>
        </a:dk2>
        <a:lt2>
          <a:srgbClr val="993300"/>
        </a:lt2>
        <a:accent1>
          <a:srgbClr val="FFCC00"/>
        </a:accent1>
        <a:accent2>
          <a:srgbClr val="FF9966"/>
        </a:accent2>
        <a:accent3>
          <a:srgbClr val="B0AAAA"/>
        </a:accent3>
        <a:accent4>
          <a:srgbClr val="DCDCDC"/>
        </a:accent4>
        <a:accent5>
          <a:srgbClr val="FFE2AA"/>
        </a:accent5>
        <a:accent6>
          <a:srgbClr val="E5895B"/>
        </a:accent6>
        <a:hlink>
          <a:srgbClr val="FF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60000"/>
        </a:lt1>
        <a:dk2>
          <a:srgbClr val="FFFFFF"/>
        </a:dk2>
        <a:lt2>
          <a:srgbClr val="75878B"/>
        </a:lt2>
        <a:accent1>
          <a:srgbClr val="0099CC"/>
        </a:accent1>
        <a:accent2>
          <a:srgbClr val="FF3300"/>
        </a:accent2>
        <a:accent3>
          <a:srgbClr val="ABAAAA"/>
        </a:accent3>
        <a:accent4>
          <a:srgbClr val="DCDCDC"/>
        </a:accent4>
        <a:accent5>
          <a:srgbClr val="AACAE2"/>
        </a:accent5>
        <a:accent6>
          <a:srgbClr val="E52D00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666699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CDCDC"/>
        </a:accent4>
        <a:accent5>
          <a:srgbClr val="CAB9FF"/>
        </a:accent5>
        <a:accent6>
          <a:srgbClr val="89B7E5"/>
        </a:accent6>
        <a:hlink>
          <a:srgbClr val="FFFF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A2A40"/>
        </a:lt1>
        <a:dk2>
          <a:srgbClr val="FFFFFF"/>
        </a:dk2>
        <a:lt2>
          <a:srgbClr val="666699"/>
        </a:lt2>
        <a:accent1>
          <a:srgbClr val="006699"/>
        </a:accent1>
        <a:accent2>
          <a:srgbClr val="CC9900"/>
        </a:accent2>
        <a:accent3>
          <a:srgbClr val="ACACB0"/>
        </a:accent3>
        <a:accent4>
          <a:srgbClr val="DCDCDC"/>
        </a:accent4>
        <a:accent5>
          <a:srgbClr val="AAB9CA"/>
        </a:accent5>
        <a:accent6>
          <a:srgbClr val="B78900"/>
        </a:accent6>
        <a:hlink>
          <a:srgbClr val="CC6600"/>
        </a:hlink>
        <a:folHlink>
          <a:srgbClr val="6C94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B335B"/>
        </a:lt1>
        <a:dk2>
          <a:srgbClr val="FFFFFF"/>
        </a:dk2>
        <a:lt2>
          <a:srgbClr val="BECBD8"/>
        </a:lt2>
        <a:accent1>
          <a:srgbClr val="0099CC"/>
        </a:accent1>
        <a:accent2>
          <a:srgbClr val="B5DBE3"/>
        </a:accent2>
        <a:accent3>
          <a:srgbClr val="ACADB6"/>
        </a:accent3>
        <a:accent4>
          <a:srgbClr val="DCDCDC"/>
        </a:accent4>
        <a:accent5>
          <a:srgbClr val="AACAE2"/>
        </a:accent5>
        <a:accent6>
          <a:srgbClr val="A2C4CB"/>
        </a:accent6>
        <a:hlink>
          <a:srgbClr val="FFCC00"/>
        </a:hlink>
        <a:folHlink>
          <a:srgbClr val="5864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3333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CDCDC"/>
        </a:accent4>
        <a:accent5>
          <a:srgbClr val="ADCAB9"/>
        </a:accent5>
        <a:accent6>
          <a:srgbClr val="8989E5"/>
        </a:accent6>
        <a:hlink>
          <a:srgbClr val="FFFF99"/>
        </a:hlink>
        <a:folHlink>
          <a:srgbClr val="17A0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54418"/>
        </a:lt1>
        <a:dk2>
          <a:srgbClr val="FFFFFF"/>
        </a:dk2>
        <a:lt2>
          <a:srgbClr val="808000"/>
        </a:lt2>
        <a:accent1>
          <a:srgbClr val="60897C"/>
        </a:accent1>
        <a:accent2>
          <a:srgbClr val="99CC00"/>
        </a:accent2>
        <a:accent3>
          <a:srgbClr val="AEB0AA"/>
        </a:accent3>
        <a:accent4>
          <a:srgbClr val="DCDCDC"/>
        </a:accent4>
        <a:accent5>
          <a:srgbClr val="B7C4BF"/>
        </a:accent5>
        <a:accent6>
          <a:srgbClr val="89B700"/>
        </a:accent6>
        <a:hlink>
          <a:srgbClr val="CCCC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0</TotalTime>
  <Words>5928</Words>
  <Application>WPS 演示</Application>
  <PresentationFormat>自定义</PresentationFormat>
  <Paragraphs>629</Paragraphs>
  <Slides>56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56</vt:i4>
      </vt:variant>
    </vt:vector>
  </HeadingPairs>
  <TitlesOfParts>
    <vt:vector size="73" baseType="lpstr">
      <vt:lpstr>Arial</vt:lpstr>
      <vt:lpstr>宋体</vt:lpstr>
      <vt:lpstr>Wingdings</vt:lpstr>
      <vt:lpstr>Times New Roman</vt:lpstr>
      <vt:lpstr>Arial Black</vt:lpstr>
      <vt:lpstr>微软雅黑</vt:lpstr>
      <vt:lpstr>Arial Unicode MS</vt:lpstr>
      <vt:lpstr>仿宋_GB2312</vt:lpstr>
      <vt:lpstr>Blackadder ITC</vt:lpstr>
      <vt:lpstr>华文行楷</vt:lpstr>
      <vt:lpstr>仿宋</vt:lpstr>
      <vt:lpstr>Radial</vt:lpstr>
      <vt:lpstr>AutoCAD.Drawing.16</vt:lpstr>
      <vt:lpstr>AutoCAD.Drawing.16</vt:lpstr>
      <vt:lpstr>AutoCAD.Drawing.16</vt:lpstr>
      <vt:lpstr>AutoCAD.Drawing.16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一、电线颜色</vt:lpstr>
      <vt:lpstr>一、电线颜色</vt:lpstr>
      <vt:lpstr>二、端子分类</vt:lpstr>
      <vt:lpstr>二、端子分类</vt:lpstr>
      <vt:lpstr>二、端子分类</vt:lpstr>
      <vt:lpstr>PowerPoint 演示文稿</vt:lpstr>
      <vt:lpstr>PowerPoint 演示文稿</vt:lpstr>
      <vt:lpstr>生产过程工艺流程图</vt:lpstr>
      <vt:lpstr>产品图画法图示</vt:lpstr>
      <vt:lpstr>产品图画法图示</vt:lpstr>
      <vt:lpstr>产品图画法图示</vt:lpstr>
      <vt:lpstr>产品图画法图示</vt:lpstr>
      <vt:lpstr>PowerPoint 演示文稿</vt:lpstr>
      <vt:lpstr>四:端子插入护套目视图</vt:lpstr>
      <vt:lpstr>四、端子插入护套</vt:lpstr>
      <vt:lpstr>四、端子插入护套</vt:lpstr>
      <vt:lpstr>PowerPoint 演示文稿</vt:lpstr>
      <vt:lpstr>四、护套自锁锁止位置</vt:lpstr>
      <vt:lpstr>四、端子插入护套</vt:lpstr>
      <vt:lpstr>五、缠胶布</vt:lpstr>
      <vt:lpstr>五：目视检查缠绕胶带 </vt:lpstr>
      <vt:lpstr>五：胶带全缠（半叠包扎）</vt:lpstr>
      <vt:lpstr>五：胶带花缠</vt:lpstr>
      <vt:lpstr>PowerPoint 演示文稿</vt:lpstr>
      <vt:lpstr>五、缠胶布</vt:lpstr>
      <vt:lpstr>五、“U”型卡压接缠胶布</vt:lpstr>
      <vt:lpstr>五、“U”型卡压接缠胶布</vt:lpstr>
      <vt:lpstr>六、PVC管固定</vt:lpstr>
      <vt:lpstr>六、PVC管固定</vt:lpstr>
      <vt:lpstr>六、开口PVC管包扎</vt:lpstr>
      <vt:lpstr>七、波纹管包扎</vt:lpstr>
      <vt:lpstr>七、波纹管包扎(波纹管外全缠)</vt:lpstr>
      <vt:lpstr>烤热缩管目视图</vt:lpstr>
      <vt:lpstr>八、电线剥头状态确认</vt:lpstr>
      <vt:lpstr>PowerPoint 演示文稿</vt:lpstr>
      <vt:lpstr>PowerPoint 演示文稿</vt:lpstr>
      <vt:lpstr>九、端子压接判定标准 (一)</vt:lpstr>
      <vt:lpstr>九、端子压接判定标准 (一)</vt:lpstr>
      <vt:lpstr>九、端子压接判定标准 (一)</vt:lpstr>
      <vt:lpstr>十、端子压接判定标准 (二)</vt:lpstr>
      <vt:lpstr>十、端子压接判定标准 (二)</vt:lpstr>
      <vt:lpstr>十、端子压接判定标准 (二)</vt:lpstr>
      <vt:lpstr>十、端子压接判定标准 (二)</vt:lpstr>
      <vt:lpstr>十一、端子压接判定标准 (三)</vt:lpstr>
      <vt:lpstr>十二、拉力强度状态判定标准</vt:lpstr>
      <vt:lpstr>十三、电线镀锡</vt:lpstr>
      <vt:lpstr>十三、电线镀锡</vt:lpstr>
      <vt:lpstr>十三、电线镀锡</vt:lpstr>
      <vt:lpstr>十三、电线镀锡</vt:lpstr>
      <vt:lpstr>十四、电性能测试</vt:lpstr>
      <vt:lpstr>十五、外观检验</vt:lpstr>
      <vt:lpstr>PowerPoint 演示文稿</vt:lpstr>
    </vt:vector>
  </TitlesOfParts>
  <Company>thb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护套插装</dc:title>
  <dc:creator>wang</dc:creator>
  <cp:lastModifiedBy>田文建</cp:lastModifiedBy>
  <cp:revision>362</cp:revision>
  <dcterms:created xsi:type="dcterms:W3CDTF">2004-07-22T06:42:00Z</dcterms:created>
  <dcterms:modified xsi:type="dcterms:W3CDTF">2018-08-24T06:26:18Z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